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87" r:id="rId2"/>
    <p:sldId id="288" r:id="rId3"/>
    <p:sldId id="328" r:id="rId4"/>
    <p:sldId id="289" r:id="rId5"/>
    <p:sldId id="290" r:id="rId6"/>
    <p:sldId id="329" r:id="rId7"/>
    <p:sldId id="291" r:id="rId8"/>
    <p:sldId id="292" r:id="rId9"/>
    <p:sldId id="293" r:id="rId10"/>
    <p:sldId id="294" r:id="rId11"/>
    <p:sldId id="295" r:id="rId12"/>
    <p:sldId id="360" r:id="rId13"/>
    <p:sldId id="361" r:id="rId14"/>
    <p:sldId id="362" r:id="rId15"/>
    <p:sldId id="352" r:id="rId16"/>
    <p:sldId id="353" r:id="rId17"/>
    <p:sldId id="354" r:id="rId18"/>
    <p:sldId id="355" r:id="rId19"/>
    <p:sldId id="356" r:id="rId20"/>
    <p:sldId id="357" r:id="rId21"/>
    <p:sldId id="333" r:id="rId22"/>
    <p:sldId id="358" r:id="rId23"/>
    <p:sldId id="335" r:id="rId24"/>
    <p:sldId id="337" r:id="rId25"/>
    <p:sldId id="339" r:id="rId26"/>
    <p:sldId id="340" r:id="rId27"/>
    <p:sldId id="341" r:id="rId28"/>
    <p:sldId id="343" r:id="rId29"/>
    <p:sldId id="344" r:id="rId30"/>
    <p:sldId id="366" r:id="rId31"/>
    <p:sldId id="346" r:id="rId32"/>
    <p:sldId id="347" r:id="rId33"/>
    <p:sldId id="349" r:id="rId34"/>
    <p:sldId id="351" r:id="rId35"/>
    <p:sldId id="359" r:id="rId36"/>
    <p:sldId id="342" r:id="rId37"/>
    <p:sldId id="367" r:id="rId38"/>
    <p:sldId id="365" r:id="rId39"/>
    <p:sldId id="286" r:id="rId4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2B3"/>
    <a:srgbClr val="404040"/>
    <a:srgbClr val="2D8978"/>
    <a:srgbClr val="3E4E5C"/>
    <a:srgbClr val="546A7E"/>
    <a:srgbClr val="445670"/>
    <a:srgbClr val="3EABDB"/>
    <a:srgbClr val="2A63B4"/>
    <a:srgbClr val="48464C"/>
    <a:srgbClr val="858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9" autoAdjust="0"/>
    <p:restoredTop sz="78684" autoAdjust="0"/>
  </p:normalViewPr>
  <p:slideViewPr>
    <p:cSldViewPr>
      <p:cViewPr varScale="1">
        <p:scale>
          <a:sx n="64" d="100"/>
          <a:sy n="64" d="100"/>
        </p:scale>
        <p:origin x="1896" y="72"/>
      </p:cViewPr>
      <p:guideLst>
        <p:guide orient="horz" pos="2160"/>
        <p:guide pos="2880"/>
      </p:guideLst>
    </p:cSldViewPr>
  </p:slideViewPr>
  <p:outlineViewPr>
    <p:cViewPr>
      <p:scale>
        <a:sx n="33" d="100"/>
        <a:sy n="33" d="100"/>
      </p:scale>
      <p:origin x="0" y="-24216"/>
    </p:cViewPr>
  </p:outlineViewPr>
  <p:notesTextViewPr>
    <p:cViewPr>
      <p:scale>
        <a:sx n="100" d="100"/>
        <a:sy n="100" d="100"/>
      </p:scale>
      <p:origin x="0" y="0"/>
    </p:cViewPr>
  </p:notesTextViewPr>
  <p:sorterViewPr>
    <p:cViewPr>
      <p:scale>
        <a:sx n="170" d="100"/>
        <a:sy n="170" d="100"/>
      </p:scale>
      <p:origin x="0" y="-1152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47D6EA-6424-440E-A652-BD06C2B35F32}" type="datetimeFigureOut">
              <a:rPr lang="pl-PL" smtClean="0"/>
              <a:t>01.06.2018</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1EF72-A34E-4DAB-8A64-FCD2F9FAA6B2}" type="slidenum">
              <a:rPr lang="pl-PL" smtClean="0"/>
              <a:t>‹#›</a:t>
            </a:fld>
            <a:endParaRPr lang="pl-PL"/>
          </a:p>
        </p:txBody>
      </p:sp>
    </p:spTree>
    <p:extLst>
      <p:ext uri="{BB962C8B-B14F-4D97-AF65-F5344CB8AC3E}">
        <p14:creationId xmlns:p14="http://schemas.microsoft.com/office/powerpoint/2010/main" val="3332189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53FA5-6CEB-4103-9E41-C7A20A9EAC50}" type="datetimeFigureOut">
              <a:rPr lang="pl-PL" smtClean="0"/>
              <a:t>01.06.2018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B3511-F825-48B8-8A50-C574A75E5E14}" type="slidenum">
              <a:rPr lang="pl-PL" smtClean="0"/>
              <a:t>‹#›</a:t>
            </a:fld>
            <a:endParaRPr lang="pl-PL"/>
          </a:p>
        </p:txBody>
      </p:sp>
    </p:spTree>
    <p:extLst>
      <p:ext uri="{BB962C8B-B14F-4D97-AF65-F5344CB8AC3E}">
        <p14:creationId xmlns:p14="http://schemas.microsoft.com/office/powerpoint/2010/main" val="399765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1</a:t>
            </a:fld>
            <a:endParaRPr lang="pl-PL"/>
          </a:p>
        </p:txBody>
      </p:sp>
    </p:spTree>
    <p:extLst>
      <p:ext uri="{BB962C8B-B14F-4D97-AF65-F5344CB8AC3E}">
        <p14:creationId xmlns:p14="http://schemas.microsoft.com/office/powerpoint/2010/main" val="416382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378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77D6DA8-62FF-432C-ACE0-62FCEF123B93}" type="slidenum">
              <a:rPr lang="pl-PL" altLang="pl-PL">
                <a:latin typeface="Arial" charset="0"/>
              </a:rPr>
              <a:pPr>
                <a:spcBef>
                  <a:spcPct val="0"/>
                </a:spcBef>
              </a:pPr>
              <a:t>20</a:t>
            </a:fld>
            <a:endParaRPr lang="pl-PL" altLang="pl-PL">
              <a:latin typeface="Arial" charset="0"/>
            </a:endParaRPr>
          </a:p>
        </p:txBody>
      </p:sp>
    </p:spTree>
    <p:extLst>
      <p:ext uri="{BB962C8B-B14F-4D97-AF65-F5344CB8AC3E}">
        <p14:creationId xmlns:p14="http://schemas.microsoft.com/office/powerpoint/2010/main" val="220193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dirty="0"/>
              <a:t>Zadanie ma na celu uświadomić również samorządowcom, czego można, a czego nie należy wymagać od koordynatora. </a:t>
            </a:r>
          </a:p>
          <a:p>
            <a:r>
              <a:rPr lang="pl-PL" sz="1200" kern="1200" dirty="0">
                <a:solidFill>
                  <a:schemeClr val="tx1"/>
                </a:solidFill>
                <a:effectLst/>
                <a:latin typeface="+mn-lt"/>
                <a:ea typeface="+mn-ea"/>
                <a:cs typeface="+mn-cs"/>
              </a:rPr>
              <a:t>Trener łączy uczestników w 5 zespołów. Każdy zespół otrzymuje pakiet opisów roli koordynatora sieci współpracy i samokształcenia. Zadaniem zespołów jest posegregować opisy wg kryterium: „Koordynator jest” i „Koordynator nie jest”. Następnie grupy weryfikują na forum poprawność uszeregowania opisów do właściwej kategorii. </a:t>
            </a:r>
          </a:p>
          <a:p>
            <a:r>
              <a:rPr lang="pl-PL" sz="1200" kern="1200" dirty="0">
                <a:solidFill>
                  <a:schemeClr val="tx1"/>
                </a:solidFill>
                <a:effectLst/>
                <a:latin typeface="+mn-lt"/>
                <a:ea typeface="+mn-ea"/>
                <a:cs typeface="+mn-cs"/>
              </a:rPr>
              <a:t>Celem ćwiczenia jest uświadomienie uczestnikom, że istota funkcjonowania sieci współpracy i samokształcenia zupełnie odbiega od standardowych form szkoleniowych, w których jedna osoba jest odpowiedzialna za całokształt aktywności. Jest to natomiast formuła pracy dająca bardzo dużą autonomię uczestnikom sieci, a także wymagająca dużej odpowiedzialności.</a:t>
            </a:r>
            <a:endParaRPr lang="pl-PL" altLang="pl-PL" dirty="0"/>
          </a:p>
        </p:txBody>
      </p:sp>
      <p:sp>
        <p:nvSpPr>
          <p:cNvPr id="409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D02150F-B5A3-4279-B4F9-9D4F8480ED19}" type="slidenum">
              <a:rPr lang="pl-PL" altLang="pl-PL">
                <a:latin typeface="Arial" charset="0"/>
              </a:rPr>
              <a:pPr>
                <a:spcBef>
                  <a:spcPct val="0"/>
                </a:spcBef>
              </a:pPr>
              <a:t>21</a:t>
            </a:fld>
            <a:endParaRPr lang="pl-PL" altLang="pl-P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22</a:t>
            </a:fld>
            <a:endParaRPr lang="pl-PL"/>
          </a:p>
        </p:txBody>
      </p:sp>
    </p:spTree>
    <p:extLst>
      <p:ext uri="{BB962C8B-B14F-4D97-AF65-F5344CB8AC3E}">
        <p14:creationId xmlns:p14="http://schemas.microsoft.com/office/powerpoint/2010/main" val="34030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Zatrzymani się na moment na uczestnikach sieci.  </a:t>
            </a:r>
          </a:p>
        </p:txBody>
      </p:sp>
      <p:sp>
        <p:nvSpPr>
          <p:cNvPr id="204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61B95E-7F72-4C0A-A7BF-4B1F4A9AEACA}" type="slidenum">
              <a:rPr lang="pl-PL" altLang="pl-PL">
                <a:latin typeface="Arial" charset="0"/>
              </a:rPr>
              <a:pPr>
                <a:spcBef>
                  <a:spcPct val="0"/>
                </a:spcBef>
              </a:pPr>
              <a:t>24</a:t>
            </a:fld>
            <a:endParaRPr lang="pl-PL" altLang="pl-P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Praca w grupie.</a:t>
            </a:r>
          </a:p>
        </p:txBody>
      </p:sp>
      <p:sp>
        <p:nvSpPr>
          <p:cNvPr id="256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050BAF2-ED14-4123-8B59-D438DE1CFB70}" type="slidenum">
              <a:rPr lang="pl-PL" altLang="pl-PL">
                <a:latin typeface="Arial" charset="0"/>
              </a:rPr>
              <a:pPr>
                <a:spcBef>
                  <a:spcPct val="0"/>
                </a:spcBef>
              </a:pPr>
              <a:t>26</a:t>
            </a:fld>
            <a:endParaRPr lang="pl-PL" altLang="pl-P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30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5835-CA14-44B4-8768-7E43CF618EB3}" type="slidenum">
              <a:rPr lang="pl-PL" altLang="pl-PL">
                <a:latin typeface="Arial" charset="0"/>
              </a:rPr>
              <a:pPr>
                <a:spcBef>
                  <a:spcPct val="0"/>
                </a:spcBef>
              </a:pPr>
              <a:t>28</a:t>
            </a:fld>
            <a:endParaRPr lang="pl-PL" altLang="pl-P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Uświadomienie samorządowcom, że do październikowych wniosków dyrektorów mogą być dołączone plany pracy sieci, tak, aby  można było zaplanować środki na funkcjonowanie sieci. Plan należałoby uzupełnić o kosztorys – ile środków i na co należy zaplanować.  Przykład planu.  </a:t>
            </a:r>
          </a:p>
        </p:txBody>
      </p:sp>
      <p:sp>
        <p:nvSpPr>
          <p:cNvPr id="450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FD73989-D6EB-4C0C-A043-16B5E7FE4774}" type="slidenum">
              <a:rPr lang="pl-PL" altLang="pl-PL">
                <a:latin typeface="Arial" charset="0"/>
              </a:rPr>
              <a:pPr>
                <a:spcBef>
                  <a:spcPct val="0"/>
                </a:spcBef>
              </a:pPr>
              <a:t>29</a:t>
            </a:fld>
            <a:endParaRPr lang="pl-PL" altLang="pl-P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Przykłady sieci współpracy i samokształcenia – zał. nr 4. Jeśli czasu będzie mało, to możemy połączyć dwa ostatnie ćwiczenia i materiał z zał. nr 3 i 4. </a:t>
            </a:r>
          </a:p>
        </p:txBody>
      </p:sp>
      <p:sp>
        <p:nvSpPr>
          <p:cNvPr id="522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EE7EA4E-BB1F-4662-92DC-FC1F41045E29}" type="slidenum">
              <a:rPr lang="pl-PL" altLang="pl-PL">
                <a:latin typeface="Arial" charset="0"/>
              </a:rPr>
              <a:pPr>
                <a:spcBef>
                  <a:spcPct val="0"/>
                </a:spcBef>
              </a:pPr>
              <a:t>30</a:t>
            </a:fld>
            <a:endParaRPr lang="pl-PL" altLang="pl-PL">
              <a:latin typeface="Arial" charset="0"/>
            </a:endParaRPr>
          </a:p>
        </p:txBody>
      </p:sp>
    </p:spTree>
    <p:extLst>
      <p:ext uri="{BB962C8B-B14F-4D97-AF65-F5344CB8AC3E}">
        <p14:creationId xmlns:p14="http://schemas.microsoft.com/office/powerpoint/2010/main" val="368993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dirty="0"/>
              <a:t>Załącznik nr 3– opis modelu(-i).</a:t>
            </a:r>
          </a:p>
        </p:txBody>
      </p:sp>
      <p:sp>
        <p:nvSpPr>
          <p:cNvPr id="49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EA381C3-4E76-44B6-A965-617F1C440786}" type="slidenum">
              <a:rPr lang="pl-PL" altLang="pl-PL">
                <a:latin typeface="Arial" charset="0"/>
              </a:rPr>
              <a:pPr>
                <a:spcBef>
                  <a:spcPct val="0"/>
                </a:spcBef>
              </a:pPr>
              <a:t>31</a:t>
            </a:fld>
            <a:endParaRPr lang="pl-PL" altLang="pl-P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 Ćwiczenie na start „6 kroków odchylenia wg Stanleya </a:t>
            </a:r>
            <a:r>
              <a:rPr lang="pl-PL" sz="1200" b="1" kern="1200" dirty="0" err="1">
                <a:solidFill>
                  <a:schemeClr val="tx1"/>
                </a:solidFill>
                <a:effectLst/>
                <a:latin typeface="+mn-lt"/>
                <a:ea typeface="+mn-ea"/>
                <a:cs typeface="+mn-cs"/>
              </a:rPr>
              <a:t>Millgrama</a:t>
            </a:r>
            <a:r>
              <a:rPr lang="pl-PL" sz="1200" b="1" kern="1200" dirty="0">
                <a:solidFill>
                  <a:schemeClr val="tx1"/>
                </a:solidFill>
                <a:effectLst/>
                <a:latin typeface="+mn-lt"/>
                <a:ea typeface="+mn-ea"/>
                <a:cs typeface="+mn-cs"/>
              </a:rPr>
              <a:t>” – 30 min.</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Trener inicjuje ćwiczenie mające na celu uświadomienie uczestnikom znaczenie kontaktów międzyludzkich w osiąganiu celów. Na wstępie prosi uczestników aby każdy z nich napisał na kartce imię i nazwisko jakiejś żyjącej osoby publicznej – obojętnie z jakiej branży i kraju. Następnie trener zbiera kartki z nazwiskami żeby za chwilę je rozdać na drugim etapie ćwiczenia. Trener łączy uczestników w zespoły 4-os. i każdy zespół losuje sobie 4 zapisane wcześniej nazwiska. </a:t>
            </a:r>
          </a:p>
          <a:p>
            <a:r>
              <a:rPr lang="pl-PL" sz="1200" kern="1200" dirty="0">
                <a:solidFill>
                  <a:schemeClr val="tx1"/>
                </a:solidFill>
                <a:effectLst/>
                <a:latin typeface="+mn-lt"/>
                <a:ea typeface="+mn-ea"/>
                <a:cs typeface="+mn-cs"/>
              </a:rPr>
              <a:t>Zadaniem Uczestników jest porozmawiać ze sobą i sprawdzić kogo mają w swoim otoczeniu, kto pomógłby im dotrzeć do osób, których nazwiska wylosowali. Metaforycznie chodzi o to aby przez swoje kontakty zdołali dotrze do wybranych osób rzekomo po autograf. </a:t>
            </a:r>
            <a:r>
              <a:rPr lang="pl-PL" sz="1200" b="1" kern="1200" dirty="0">
                <a:solidFill>
                  <a:schemeClr val="tx1"/>
                </a:solidFill>
                <a:effectLst/>
                <a:latin typeface="+mn-lt"/>
                <a:ea typeface="+mn-ea"/>
                <a:cs typeface="+mn-cs"/>
              </a:rPr>
              <a:t>UWAGA: zabrania się docierania do wybranych osób poprzez szukanie danych kontaktowych w </a:t>
            </a:r>
            <a:r>
              <a:rPr lang="pl-PL" sz="1200" b="1" kern="1200" dirty="0" err="1">
                <a:solidFill>
                  <a:schemeClr val="tx1"/>
                </a:solidFill>
                <a:effectLst/>
                <a:latin typeface="+mn-lt"/>
                <a:ea typeface="+mn-ea"/>
                <a:cs typeface="+mn-cs"/>
              </a:rPr>
              <a:t>internecie</a:t>
            </a:r>
            <a:r>
              <a:rPr lang="pl-PL" sz="1200" b="1" kern="1200" dirty="0">
                <a:solidFill>
                  <a:schemeClr val="tx1"/>
                </a:solidFill>
                <a:effectLst/>
                <a:latin typeface="+mn-lt"/>
                <a:ea typeface="+mn-ea"/>
                <a:cs typeface="+mn-cs"/>
              </a:rPr>
              <a:t>.</a:t>
            </a:r>
            <a:r>
              <a:rPr lang="pl-PL" sz="1200" kern="1200" dirty="0">
                <a:solidFill>
                  <a:schemeClr val="tx1"/>
                </a:solidFill>
                <a:effectLst/>
                <a:latin typeface="+mn-lt"/>
                <a:ea typeface="+mn-ea"/>
                <a:cs typeface="+mn-cs"/>
              </a:rPr>
              <a:t> Ścieżką dotarcia może być jedynie droga przez znajomych. Być może w swoim otoczeniu nie znajdą ludzi, którzy znają wylosowane osoby, ale wtedy muszą pomyśleć czy znajomi znajomych nie mają takich możliwości. Ważne aby ta ścieżka pośredników była jak najkrótsza.</a:t>
            </a:r>
          </a:p>
          <a:p>
            <a:r>
              <a:rPr lang="pl-PL" sz="1200" kern="1200" dirty="0">
                <a:solidFill>
                  <a:schemeClr val="tx1"/>
                </a:solidFill>
                <a:effectLst/>
                <a:latin typeface="+mn-lt"/>
                <a:ea typeface="+mn-ea"/>
                <a:cs typeface="+mn-cs"/>
              </a:rPr>
              <a:t>Następnie uczestnicy prezentują ścieżkę dotarcia do wylosowanych osób.  </a:t>
            </a:r>
          </a:p>
          <a:p>
            <a:r>
              <a:rPr lang="pl-PL" sz="1200" b="1" kern="1200" dirty="0">
                <a:solidFill>
                  <a:schemeClr val="tx1"/>
                </a:solidFill>
                <a:effectLst/>
                <a:latin typeface="+mn-lt"/>
                <a:ea typeface="+mn-ea"/>
                <a:cs typeface="+mn-cs"/>
              </a:rPr>
              <a:t>Omówienie ćwiczenia:</a:t>
            </a:r>
            <a:r>
              <a:rPr lang="pl-PL" sz="1200" kern="1200" dirty="0">
                <a:solidFill>
                  <a:schemeClr val="tx1"/>
                </a:solidFill>
                <a:effectLst/>
                <a:latin typeface="+mn-lt"/>
                <a:ea typeface="+mn-ea"/>
                <a:cs typeface="+mn-cs"/>
              </a:rPr>
              <a:t> badania psychologiczne, które wykonywał w latach 60-tych Stanley </a:t>
            </a:r>
            <a:r>
              <a:rPr lang="pl-PL" sz="1200" kern="1200" dirty="0" err="1">
                <a:solidFill>
                  <a:schemeClr val="tx1"/>
                </a:solidFill>
                <a:effectLst/>
                <a:latin typeface="+mn-lt"/>
                <a:ea typeface="+mn-ea"/>
                <a:cs typeface="+mn-cs"/>
              </a:rPr>
              <a:t>Millgram</a:t>
            </a:r>
            <a:r>
              <a:rPr lang="pl-PL" sz="1200" kern="1200" dirty="0">
                <a:solidFill>
                  <a:schemeClr val="tx1"/>
                </a:solidFill>
                <a:effectLst/>
                <a:latin typeface="+mn-lt"/>
                <a:ea typeface="+mn-ea"/>
                <a:cs typeface="+mn-cs"/>
              </a:rPr>
              <a:t> dowodziły, że wystarczy 6 pośredników („6 kroków odchylenia”) żeby dotrzeć do każdej żyjącej osoby na świecie. Współcześnie sieci naszych kontaktów umożliwiają nam dotarcie do każdej żywej znanej osoby na świecie poprzez 3,5 kroków odchylenia (badania Microsoft na pocz. lat 2000).</a:t>
            </a:r>
          </a:p>
          <a:p>
            <a:r>
              <a:rPr lang="pl-PL" sz="1200" kern="1200" dirty="0">
                <a:solidFill>
                  <a:schemeClr val="tx1"/>
                </a:solidFill>
                <a:effectLst/>
                <a:latin typeface="+mn-lt"/>
                <a:ea typeface="+mn-ea"/>
                <a:cs typeface="+mn-cs"/>
              </a:rPr>
              <a:t>Ćwiczenie to uświadamia uczestnikom jak ważne w dzisiejszym świecie jest otaczanie się ludźmi, którzy mają określone zasoby (intelektualne, emocjonalne, organizacyjne itd.). Sieci współpracy i samokształcenia są taką formą pracy, która poszerza nasz krąg osób, z którymi łączą nas wspólne tematy, branża, potrzeby i możliwości.</a:t>
            </a:r>
          </a:p>
          <a:p>
            <a:endParaRPr lang="pl-PL" dirty="0"/>
          </a:p>
        </p:txBody>
      </p:sp>
      <p:sp>
        <p:nvSpPr>
          <p:cNvPr id="4" name="Symbol zastępczy numeru slajdu 3"/>
          <p:cNvSpPr>
            <a:spLocks noGrp="1"/>
          </p:cNvSpPr>
          <p:nvPr>
            <p:ph type="sldNum" sz="quarter" idx="10"/>
          </p:nvPr>
        </p:nvSpPr>
        <p:spPr/>
        <p:txBody>
          <a:bodyPr/>
          <a:lstStyle/>
          <a:p>
            <a:fld id="{9F2B3511-F825-48B8-8A50-C574A75E5E14}" type="slidenum">
              <a:rPr lang="pl-PL" smtClean="0"/>
              <a:t>6</a:t>
            </a:fld>
            <a:endParaRPr lang="pl-PL"/>
          </a:p>
        </p:txBody>
      </p:sp>
    </p:spTree>
    <p:extLst>
      <p:ext uri="{BB962C8B-B14F-4D97-AF65-F5344CB8AC3E}">
        <p14:creationId xmlns:p14="http://schemas.microsoft.com/office/powerpoint/2010/main" val="58085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542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D61422E-78A8-40FC-B6BE-F08584BAB27D}" type="slidenum">
              <a:rPr lang="pl-PL" altLang="pl-PL">
                <a:latin typeface="Arial" charset="0"/>
              </a:rPr>
              <a:pPr>
                <a:spcBef>
                  <a:spcPct val="0"/>
                </a:spcBef>
              </a:pPr>
              <a:t>33</a:t>
            </a:fld>
            <a:endParaRPr lang="pl-PL" altLang="pl-P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30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06B5835-CA14-44B4-8768-7E43CF618EB3}" type="slidenum">
              <a:rPr lang="pl-PL" altLang="pl-PL">
                <a:latin typeface="Arial" charset="0"/>
              </a:rPr>
              <a:pPr>
                <a:spcBef>
                  <a:spcPct val="0"/>
                </a:spcBef>
              </a:pPr>
              <a:t>34</a:t>
            </a:fld>
            <a:endParaRPr lang="pl-PL" altLang="pl-P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Zapowiadamy, że o tym bardziej szczegółowo będzie na ostatnich zajęcach. </a:t>
            </a:r>
          </a:p>
        </p:txBody>
      </p:sp>
      <p:sp>
        <p:nvSpPr>
          <p:cNvPr id="327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E6F1222-5743-4F76-910B-D3509050AC8D}" type="slidenum">
              <a:rPr lang="pl-PL" altLang="pl-PL">
                <a:latin typeface="Arial" charset="0"/>
              </a:rPr>
              <a:pPr>
                <a:spcBef>
                  <a:spcPct val="0"/>
                </a:spcBef>
              </a:pPr>
              <a:t>38</a:t>
            </a:fld>
            <a:endParaRPr lang="pl-PL" altLang="pl-PL">
              <a:latin typeface="Arial" charset="0"/>
            </a:endParaRPr>
          </a:p>
        </p:txBody>
      </p:sp>
    </p:spTree>
    <p:extLst>
      <p:ext uri="{BB962C8B-B14F-4D97-AF65-F5344CB8AC3E}">
        <p14:creationId xmlns:p14="http://schemas.microsoft.com/office/powerpoint/2010/main" val="158097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B1D77226-75F1-4555-B554-13C42D77C065}" type="slidenum">
              <a:rPr lang="pl-PL" smtClean="0"/>
              <a:t>39</a:t>
            </a:fld>
            <a:endParaRPr lang="pl-PL"/>
          </a:p>
        </p:txBody>
      </p:sp>
    </p:spTree>
    <p:extLst>
      <p:ext uri="{BB962C8B-B14F-4D97-AF65-F5344CB8AC3E}">
        <p14:creationId xmlns:p14="http://schemas.microsoft.com/office/powerpoint/2010/main" val="63566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Krótki mini wykład eksperta na temat sieci i ich celów.  </a:t>
            </a:r>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5048BF-95B8-4CB3-8AFB-B7C4AFB15E41}" type="slidenum">
              <a:rPr lang="pl-PL" altLang="pl-PL">
                <a:latin typeface="Arial" charset="0"/>
              </a:rPr>
              <a:pPr>
                <a:spcBef>
                  <a:spcPct val="0"/>
                </a:spcBef>
              </a:pPr>
              <a:t>7</a:t>
            </a:fld>
            <a:endParaRPr lang="pl-PL" altLang="pl-P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Tylko wspominam o tych dokumentach, aby zwrócić uwagę samorządowcom, że mają narzędzia, aby upominać się o sieci.  </a:t>
            </a:r>
          </a:p>
        </p:txBody>
      </p:sp>
      <p:sp>
        <p:nvSpPr>
          <p:cNvPr id="112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E20854A-7A34-415B-88FA-23DAE65BF1BC}" type="slidenum">
              <a:rPr lang="pl-PL" altLang="pl-PL">
                <a:latin typeface="Arial" charset="0"/>
              </a:rPr>
              <a:pPr>
                <a:spcBef>
                  <a:spcPct val="0"/>
                </a:spcBef>
              </a:pPr>
              <a:t>10</a:t>
            </a:fld>
            <a:endParaRPr lang="pl-PL" altLang="pl-P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Tu przypomnieć, że te instytucje mają wpisane w swoje zadania inicjowanie i prowadzenie sieci. </a:t>
            </a:r>
          </a:p>
        </p:txBody>
      </p:sp>
      <p:sp>
        <p:nvSpPr>
          <p:cNvPr id="133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B6AD66-0889-492B-9D34-6674B0465C1A}" type="slidenum">
              <a:rPr lang="pl-PL" altLang="pl-PL">
                <a:latin typeface="Arial" charset="0"/>
              </a:rPr>
              <a:pPr>
                <a:spcBef>
                  <a:spcPct val="0"/>
                </a:spcBef>
              </a:pPr>
              <a:t>11</a:t>
            </a:fld>
            <a:endParaRPr lang="pl-PL" altLang="pl-P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Uczestnicy spotkania dyskutują i podają propozycje tematów sieci, które ich zdaniem mogłyby funkcjonować w ich szkołach – lub funkcjonują.</a:t>
            </a:r>
          </a:p>
        </p:txBody>
      </p:sp>
      <p:sp>
        <p:nvSpPr>
          <p:cNvPr id="563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60D5769-5E58-49D0-ADAC-6F908C58AD8C}" type="slidenum">
              <a:rPr lang="pl-PL" altLang="pl-PL">
                <a:latin typeface="Arial" charset="0"/>
              </a:rPr>
              <a:pPr>
                <a:spcBef>
                  <a:spcPct val="0"/>
                </a:spcBef>
              </a:pPr>
              <a:t>14</a:t>
            </a:fld>
            <a:endParaRPr lang="pl-PL" altLang="pl-P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Mini wykład?</a:t>
            </a:r>
          </a:p>
        </p:txBody>
      </p:sp>
      <p:sp>
        <p:nvSpPr>
          <p:cNvPr id="307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C7D817-8126-463D-B623-A23156311F48}" type="slidenum">
              <a:rPr lang="pl-PL" altLang="pl-PL">
                <a:latin typeface="Arial" charset="0"/>
              </a:rPr>
              <a:pPr>
                <a:spcBef>
                  <a:spcPct val="0"/>
                </a:spcBef>
              </a:pPr>
              <a:t>16</a:t>
            </a:fld>
            <a:endParaRPr lang="pl-PL" altLang="pl-PL">
              <a:latin typeface="Arial" charset="0"/>
            </a:endParaRPr>
          </a:p>
        </p:txBody>
      </p:sp>
    </p:spTree>
    <p:extLst>
      <p:ext uri="{BB962C8B-B14F-4D97-AF65-F5344CB8AC3E}">
        <p14:creationId xmlns:p14="http://schemas.microsoft.com/office/powerpoint/2010/main" val="392500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Zapowiadamy, że o tym bardziej szczegółowo będzie na ostatnich zajęcach. </a:t>
            </a:r>
          </a:p>
        </p:txBody>
      </p:sp>
      <p:sp>
        <p:nvSpPr>
          <p:cNvPr id="327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E6F1222-5743-4F76-910B-D3509050AC8D}" type="slidenum">
              <a:rPr lang="pl-PL" altLang="pl-PL">
                <a:latin typeface="Arial" charset="0"/>
              </a:rPr>
              <a:pPr>
                <a:spcBef>
                  <a:spcPct val="0"/>
                </a:spcBef>
              </a:pPr>
              <a:t>17</a:t>
            </a:fld>
            <a:endParaRPr lang="pl-PL" altLang="pl-PL">
              <a:latin typeface="Arial" charset="0"/>
            </a:endParaRPr>
          </a:p>
        </p:txBody>
      </p:sp>
    </p:spTree>
    <p:extLst>
      <p:ext uri="{BB962C8B-B14F-4D97-AF65-F5344CB8AC3E}">
        <p14:creationId xmlns:p14="http://schemas.microsoft.com/office/powerpoint/2010/main" val="234411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Nie jestem przekonana czy ten materiał jest potrzebny samorządowcom. Może krótko przedstawić.   </a:t>
            </a:r>
          </a:p>
        </p:txBody>
      </p:sp>
      <p:sp>
        <p:nvSpPr>
          <p:cNvPr id="358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27C3806-D75E-44C9-AC8A-2214CE4AF1EB}" type="slidenum">
              <a:rPr lang="pl-PL" altLang="pl-PL">
                <a:latin typeface="Arial" charset="0"/>
              </a:rPr>
              <a:pPr>
                <a:spcBef>
                  <a:spcPct val="0"/>
                </a:spcBef>
              </a:pPr>
              <a:t>19</a:t>
            </a:fld>
            <a:endParaRPr lang="pl-PL" altLang="pl-PL">
              <a:latin typeface="Arial" charset="0"/>
            </a:endParaRPr>
          </a:p>
        </p:txBody>
      </p:sp>
    </p:spTree>
    <p:extLst>
      <p:ext uri="{BB962C8B-B14F-4D97-AF65-F5344CB8AC3E}">
        <p14:creationId xmlns:p14="http://schemas.microsoft.com/office/powerpoint/2010/main" val="998508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A1AD01A-9137-498C-816C-E5C70A55B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
        <p:nvSpPr>
          <p:cNvPr id="4098" name="Rectangle 2"/>
          <p:cNvSpPr>
            <a:spLocks noGrp="1" noChangeArrowheads="1"/>
          </p:cNvSpPr>
          <p:nvPr>
            <p:ph type="ctrTitle"/>
          </p:nvPr>
        </p:nvSpPr>
        <p:spPr>
          <a:xfrm>
            <a:off x="395536" y="3429000"/>
            <a:ext cx="7920880" cy="1512168"/>
          </a:xfrm>
          <a:effectLst/>
        </p:spPr>
        <p:txBody>
          <a:bodyPr/>
          <a:lstStyle>
            <a:lvl1pPr algn="l">
              <a:defRPr sz="4000">
                <a:solidFill>
                  <a:schemeClr val="bg1"/>
                </a:solidFill>
                <a:effectLst/>
              </a:defRPr>
            </a:lvl1pPr>
          </a:lstStyle>
          <a:p>
            <a:r>
              <a:rPr lang="pl-PL"/>
              <a:t>Kliknij, aby edytować styl</a:t>
            </a:r>
            <a:endParaRPr lang="pl-PL" dirty="0"/>
          </a:p>
        </p:txBody>
      </p:sp>
      <p:sp>
        <p:nvSpPr>
          <p:cNvPr id="4099" name="Rectangle 3"/>
          <p:cNvSpPr>
            <a:spLocks noGrp="1" noChangeArrowheads="1"/>
          </p:cNvSpPr>
          <p:nvPr>
            <p:ph type="subTitle" idx="1"/>
          </p:nvPr>
        </p:nvSpPr>
        <p:spPr>
          <a:xfrm>
            <a:off x="395536" y="4256211"/>
            <a:ext cx="7920880" cy="720080"/>
          </a:xfrm>
          <a:effectLst/>
        </p:spPr>
        <p:txBody>
          <a:bodyPr/>
          <a:lstStyle>
            <a:lvl1pPr marL="0" indent="0" algn="l">
              <a:spcBef>
                <a:spcPts val="0"/>
              </a:spcBef>
              <a:buFontTx/>
              <a:buNone/>
              <a:defRPr sz="2200">
                <a:solidFill>
                  <a:schemeClr val="bg1"/>
                </a:solidFill>
                <a:latin typeface="+mj-lt"/>
                <a:cs typeface="Calibri" panose="020F0502020204030204" pitchFamily="34" charset="0"/>
              </a:defRPr>
            </a:lvl1pPr>
          </a:lstStyle>
          <a:p>
            <a:r>
              <a:rPr lang="pl-PL"/>
              <a:t>Kliknij, aby edytować styl wzorca podtytułu</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79512" y="260648"/>
            <a:ext cx="7128792" cy="792088"/>
          </a:xfrm>
          <a:effectLst/>
        </p:spPr>
        <p:txBody>
          <a:bodyPr/>
          <a:lstStyle>
            <a:lvl1pPr>
              <a:defRPr b="0">
                <a:solidFill>
                  <a:srgbClr val="4062B3"/>
                </a:solidFill>
              </a:defRPr>
            </a:lvl1pPr>
          </a:lstStyle>
          <a:p>
            <a:r>
              <a:rPr lang="pl-PL"/>
              <a:t>Kliknij, aby edytować styl</a:t>
            </a:r>
            <a:endParaRPr lang="pl-PL" dirty="0"/>
          </a:p>
        </p:txBody>
      </p:sp>
      <p:sp>
        <p:nvSpPr>
          <p:cNvPr id="3" name="Symbol zastępczy zawartości 2"/>
          <p:cNvSpPr>
            <a:spLocks noGrp="1"/>
          </p:cNvSpPr>
          <p:nvPr>
            <p:ph idx="1"/>
          </p:nvPr>
        </p:nvSpPr>
        <p:spPr>
          <a:xfrm>
            <a:off x="179834" y="1124744"/>
            <a:ext cx="8784654" cy="4824536"/>
          </a:xfrm>
        </p:spPr>
        <p:txBody>
          <a:bodyPr/>
          <a:lstStyle>
            <a:lvl1pPr marL="0" indent="0">
              <a:spcBef>
                <a:spcPts val="0"/>
              </a:spcBef>
              <a:buFontTx/>
              <a:buNone/>
              <a:defRPr/>
            </a:lvl1pPr>
            <a:lvl2pPr marL="268288" indent="-268288">
              <a:defRPr/>
            </a:lvl2pPr>
            <a:lvl4pPr>
              <a:defRPr>
                <a:solidFill>
                  <a:schemeClr val="tx1">
                    <a:lumMod val="65000"/>
                    <a:lumOff val="35000"/>
                  </a:schemeClr>
                </a:solidFill>
              </a:defRPr>
            </a:lvl4pPr>
            <a:lvl5pPr>
              <a:defRPr>
                <a:solidFill>
                  <a:srgbClr val="445870"/>
                </a:solidFill>
              </a:defRPr>
            </a:lvl5pPr>
          </a:lstStyle>
          <a:p>
            <a:pPr lvl="0"/>
            <a:r>
              <a:rPr lang="pl-PL"/>
              <a:t>Edytuj style wzorca tekstu</a:t>
            </a:r>
          </a:p>
          <a:p>
            <a:pPr lvl="1"/>
            <a:r>
              <a:rPr lang="pl-PL"/>
              <a:t>Drugi poziom</a:t>
            </a:r>
          </a:p>
          <a:p>
            <a:pPr lvl="2"/>
            <a:r>
              <a:rPr lang="pl-PL"/>
              <a:t>Trzeci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833D434-4E0C-4B07-99CE-8B2B301EB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FF588FE-C493-450E-AE07-4795519BA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AC1E49C-7DC8-41EA-AFCD-B2C5DDB99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287322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531BC54-A1C8-451D-9FEA-31665ACEF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309371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76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C7B2BA0-A519-490D-8CBC-2341E340D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22072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Układ niestandardow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C0A35C3-D6E2-48D8-B2F3-4FFD39931F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Tree>
    <p:extLst>
      <p:ext uri="{BB962C8B-B14F-4D97-AF65-F5344CB8AC3E}">
        <p14:creationId xmlns:p14="http://schemas.microsoft.com/office/powerpoint/2010/main" val="67527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0AB0ADE-4E8E-45EC-AB50-B22BC400539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9498"/>
            <a:ext cx="9144000" cy="6839002"/>
          </a:xfrm>
          <a:prstGeom prst="rect">
            <a:avLst/>
          </a:prstGeom>
        </p:spPr>
      </p:pic>
      <p:sp>
        <p:nvSpPr>
          <p:cNvPr id="1026" name="Rectangle 2"/>
          <p:cNvSpPr>
            <a:spLocks noGrp="1" noChangeArrowheads="1"/>
          </p:cNvSpPr>
          <p:nvPr>
            <p:ph type="title"/>
          </p:nvPr>
        </p:nvSpPr>
        <p:spPr bwMode="auto">
          <a:xfrm>
            <a:off x="179512" y="260648"/>
            <a:ext cx="7200800"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 wzorca tytułu</a:t>
            </a:r>
          </a:p>
        </p:txBody>
      </p:sp>
      <p:sp>
        <p:nvSpPr>
          <p:cNvPr id="1027" name="Rectangle 3"/>
          <p:cNvSpPr>
            <a:spLocks noGrp="1" noChangeArrowheads="1"/>
          </p:cNvSpPr>
          <p:nvPr>
            <p:ph type="body" idx="1"/>
          </p:nvPr>
        </p:nvSpPr>
        <p:spPr bwMode="auto">
          <a:xfrm>
            <a:off x="178868" y="1124744"/>
            <a:ext cx="8713612" cy="4563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dirty="0"/>
              <a:t>Kliknij, aby edytować style wzorca tekstu</a:t>
            </a:r>
          </a:p>
          <a:p>
            <a:pPr lvl="1"/>
            <a:r>
              <a:rPr lang="pl-PL" dirty="0"/>
              <a:t>Drugi poziom</a:t>
            </a:r>
          </a:p>
          <a:p>
            <a:pPr lvl="2"/>
            <a:r>
              <a:rPr lang="pl-PL" dirty="0"/>
              <a:t>Trzeci poziom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9" r:id="rId7"/>
    <p:sldLayoutId id="2147483658" r:id="rId8"/>
    <p:sldLayoutId id="2147483660" r:id="rId9"/>
  </p:sldLayoutIdLst>
  <p:txStyles>
    <p:titleStyle>
      <a:lvl1pPr algn="l" rtl="0" eaLnBrk="1" fontAlgn="base" hangingPunct="1">
        <a:spcBef>
          <a:spcPct val="0"/>
        </a:spcBef>
        <a:spcAft>
          <a:spcPct val="0"/>
        </a:spcAft>
        <a:defRPr sz="3200" b="0">
          <a:solidFill>
            <a:srgbClr val="4062B3"/>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142C62"/>
          </a:solidFill>
          <a:latin typeface="Tahoma" pitchFamily="34" charset="0"/>
        </a:defRPr>
      </a:lvl2pPr>
      <a:lvl3pPr algn="l" rtl="0" eaLnBrk="1" fontAlgn="base" hangingPunct="1">
        <a:spcBef>
          <a:spcPct val="0"/>
        </a:spcBef>
        <a:spcAft>
          <a:spcPct val="0"/>
        </a:spcAft>
        <a:defRPr sz="3600" b="1">
          <a:solidFill>
            <a:srgbClr val="142C62"/>
          </a:solidFill>
          <a:latin typeface="Tahoma" pitchFamily="34" charset="0"/>
        </a:defRPr>
      </a:lvl3pPr>
      <a:lvl4pPr algn="l" rtl="0" eaLnBrk="1" fontAlgn="base" hangingPunct="1">
        <a:spcBef>
          <a:spcPct val="0"/>
        </a:spcBef>
        <a:spcAft>
          <a:spcPct val="0"/>
        </a:spcAft>
        <a:defRPr sz="3600" b="1">
          <a:solidFill>
            <a:srgbClr val="142C62"/>
          </a:solidFill>
          <a:latin typeface="Tahoma" pitchFamily="34" charset="0"/>
        </a:defRPr>
      </a:lvl4pPr>
      <a:lvl5pPr algn="l" rtl="0" eaLnBrk="1" fontAlgn="base" hangingPunct="1">
        <a:spcBef>
          <a:spcPct val="0"/>
        </a:spcBef>
        <a:spcAft>
          <a:spcPct val="0"/>
        </a:spcAft>
        <a:defRPr sz="3600" b="1">
          <a:solidFill>
            <a:srgbClr val="142C62"/>
          </a:solidFill>
          <a:latin typeface="Tahoma" pitchFamily="34" charset="0"/>
        </a:defRPr>
      </a:lvl5pPr>
      <a:lvl6pPr marL="457200" algn="l" rtl="0" eaLnBrk="1" fontAlgn="base" hangingPunct="1">
        <a:spcBef>
          <a:spcPct val="0"/>
        </a:spcBef>
        <a:spcAft>
          <a:spcPct val="0"/>
        </a:spcAft>
        <a:defRPr sz="3600" b="1">
          <a:solidFill>
            <a:srgbClr val="142C62"/>
          </a:solidFill>
          <a:latin typeface="Tahoma" pitchFamily="34" charset="0"/>
        </a:defRPr>
      </a:lvl6pPr>
      <a:lvl7pPr marL="914400" algn="l" rtl="0" eaLnBrk="1" fontAlgn="base" hangingPunct="1">
        <a:spcBef>
          <a:spcPct val="0"/>
        </a:spcBef>
        <a:spcAft>
          <a:spcPct val="0"/>
        </a:spcAft>
        <a:defRPr sz="3600" b="1">
          <a:solidFill>
            <a:srgbClr val="142C62"/>
          </a:solidFill>
          <a:latin typeface="Tahoma" pitchFamily="34" charset="0"/>
        </a:defRPr>
      </a:lvl7pPr>
      <a:lvl8pPr marL="1371600" algn="l" rtl="0" eaLnBrk="1" fontAlgn="base" hangingPunct="1">
        <a:spcBef>
          <a:spcPct val="0"/>
        </a:spcBef>
        <a:spcAft>
          <a:spcPct val="0"/>
        </a:spcAft>
        <a:defRPr sz="3600" b="1">
          <a:solidFill>
            <a:srgbClr val="142C62"/>
          </a:solidFill>
          <a:latin typeface="Tahoma" pitchFamily="34" charset="0"/>
        </a:defRPr>
      </a:lvl8pPr>
      <a:lvl9pPr marL="1828800" algn="l" rtl="0" eaLnBrk="1" fontAlgn="base" hangingPunct="1">
        <a:spcBef>
          <a:spcPct val="0"/>
        </a:spcBef>
        <a:spcAft>
          <a:spcPct val="0"/>
        </a:spcAft>
        <a:defRPr sz="3600" b="1">
          <a:solidFill>
            <a:srgbClr val="142C62"/>
          </a:solidFill>
          <a:latin typeface="Tahoma" pitchFamily="34" charset="0"/>
        </a:defRPr>
      </a:lvl9pPr>
    </p:titleStyle>
    <p:bodyStyle>
      <a:lvl1pPr marL="0" indent="0" algn="l" rtl="0" eaLnBrk="1" fontAlgn="base" hangingPunct="1">
        <a:spcBef>
          <a:spcPts val="0"/>
        </a:spcBef>
        <a:spcAft>
          <a:spcPct val="0"/>
        </a:spcAft>
        <a:buFontTx/>
        <a:buNone/>
        <a:defRPr sz="2400" b="0">
          <a:solidFill>
            <a:srgbClr val="404040"/>
          </a:solidFill>
          <a:latin typeface="Calibri" panose="020F0502020204030204" pitchFamily="34" charset="0"/>
          <a:ea typeface="+mn-ea"/>
          <a:cs typeface="Calibri" panose="020F0502020204030204" pitchFamily="34" charset="0"/>
        </a:defRPr>
      </a:lvl1pPr>
      <a:lvl2pPr marL="358775" indent="-358775" algn="l" rtl="0" eaLnBrk="1" fontAlgn="base" hangingPunct="1">
        <a:spcBef>
          <a:spcPct val="20000"/>
        </a:spcBef>
        <a:spcAft>
          <a:spcPct val="0"/>
        </a:spcAft>
        <a:buClr>
          <a:srgbClr val="4062B3"/>
        </a:buClr>
        <a:buSzPct val="120000"/>
        <a:buFont typeface="Calibri" panose="020F0502020204030204" pitchFamily="34" charset="0"/>
        <a:buChar char="&gt;"/>
        <a:defRPr sz="2400">
          <a:solidFill>
            <a:srgbClr val="404040"/>
          </a:solidFill>
          <a:latin typeface="Calibri" panose="020F0502020204030204" pitchFamily="34" charset="0"/>
          <a:cs typeface="Calibri" panose="020F0502020204030204" pitchFamily="34" charset="0"/>
        </a:defRPr>
      </a:lvl2pPr>
      <a:lvl3pPr marL="623888" indent="-265113" algn="l" rtl="0" eaLnBrk="1" fontAlgn="base" hangingPunct="1">
        <a:spcBef>
          <a:spcPct val="20000"/>
        </a:spcBef>
        <a:spcAft>
          <a:spcPct val="0"/>
        </a:spcAft>
        <a:buClr>
          <a:srgbClr val="3D76C4"/>
        </a:buClr>
        <a:buSzPct val="107000"/>
        <a:buFont typeface="Calibri" panose="020F0502020204030204" pitchFamily="34" charset="0"/>
        <a:buChar char="&gt;"/>
        <a:tabLst>
          <a:tab pos="981075" algn="l"/>
        </a:tabLst>
        <a:defRPr sz="2000">
          <a:solidFill>
            <a:srgbClr val="404040"/>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lumMod val="65000"/>
              <a:lumOff val="35000"/>
            </a:schemeClr>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oskonaleniewsieci.p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99708-5BBD-4CE8-9274-A4C272A9088F}"/>
              </a:ext>
            </a:extLst>
          </p:cNvPr>
          <p:cNvSpPr>
            <a:spLocks noGrp="1"/>
          </p:cNvSpPr>
          <p:nvPr>
            <p:ph type="ctrTitle" idx="4294967295"/>
          </p:nvPr>
        </p:nvSpPr>
        <p:spPr>
          <a:xfrm>
            <a:off x="395536" y="1412777"/>
            <a:ext cx="8208912" cy="3096344"/>
          </a:xfrm>
        </p:spPr>
        <p:txBody>
          <a:bodyPr/>
          <a:lstStyle/>
          <a:p>
            <a:r>
              <a:rPr lang="pl-PL" sz="2000" dirty="0">
                <a:solidFill>
                  <a:schemeClr val="bg1"/>
                </a:solidFill>
              </a:rPr>
              <a:t>Projekt realizowany pod nadzorem Ministerstwa Edukacji Narodowej</a:t>
            </a:r>
            <a:br>
              <a:rPr lang="pl-PL" sz="2000" dirty="0">
                <a:solidFill>
                  <a:srgbClr val="3E4E5C"/>
                </a:solidFill>
              </a:rPr>
            </a:br>
            <a:br>
              <a:rPr lang="pl-PL" sz="2000" dirty="0">
                <a:solidFill>
                  <a:srgbClr val="3E4E5C"/>
                </a:solidFill>
              </a:rPr>
            </a:br>
            <a:br>
              <a:rPr lang="pl-PL" sz="2000" dirty="0">
                <a:solidFill>
                  <a:srgbClr val="3E4E5C"/>
                </a:solidFill>
              </a:rPr>
            </a:br>
            <a:br>
              <a:rPr lang="pl-PL" sz="2000" dirty="0">
                <a:solidFill>
                  <a:srgbClr val="3E4E5C"/>
                </a:solidFill>
              </a:rPr>
            </a:br>
            <a:r>
              <a:rPr lang="pl-PL" sz="3600" b="1" dirty="0">
                <a:solidFill>
                  <a:schemeClr val="bg1"/>
                </a:solidFill>
              </a:rPr>
              <a:t>VULCAN kompetencji </a:t>
            </a:r>
            <a:br>
              <a:rPr lang="pl-PL" sz="3600" b="1" dirty="0">
                <a:solidFill>
                  <a:schemeClr val="bg1"/>
                </a:solidFill>
              </a:rPr>
            </a:br>
            <a:r>
              <a:rPr lang="pl-PL" sz="3600" b="1" dirty="0">
                <a:solidFill>
                  <a:schemeClr val="bg1"/>
                </a:solidFill>
              </a:rPr>
              <a:t>w MAŁOPOLSKICH SAMORZĄDACH</a:t>
            </a:r>
          </a:p>
        </p:txBody>
      </p:sp>
      <p:sp>
        <p:nvSpPr>
          <p:cNvPr id="4" name="Rectangle 4">
            <a:extLst>
              <a:ext uri="{FF2B5EF4-FFF2-40B4-BE49-F238E27FC236}">
                <a16:creationId xmlns:a16="http://schemas.microsoft.com/office/drawing/2014/main" id="{90733F6E-941D-4266-A8B4-BE821793C0F1}"/>
              </a:ext>
            </a:extLst>
          </p:cNvPr>
          <p:cNvSpPr>
            <a:spLocks noChangeArrowheads="1"/>
          </p:cNvSpPr>
          <p:nvPr/>
        </p:nvSpPr>
        <p:spPr bwMode="auto">
          <a:xfrm>
            <a:off x="4860032" y="4725144"/>
            <a:ext cx="4176464" cy="790741"/>
          </a:xfrm>
          <a:prstGeom prst="rect">
            <a:avLst/>
          </a:prstGeom>
          <a:noFill/>
          <a:ln w="9525">
            <a:noFill/>
            <a:miter lim="800000"/>
            <a:headEnd/>
            <a:tailEnd/>
          </a:ln>
          <a:effectLst/>
        </p:spPr>
        <p:txBody>
          <a:bodyPr lIns="0" anchor="ctr"/>
          <a:lstStyle/>
          <a:p>
            <a:pPr algn="r">
              <a:spcBef>
                <a:spcPct val="20000"/>
              </a:spcBef>
            </a:pPr>
            <a:endParaRPr lang="pl-PL"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noChangeArrowheads="1"/>
          </p:cNvSpPr>
          <p:nvPr>
            <p:ph type="title"/>
          </p:nvPr>
        </p:nvSpPr>
        <p:spPr>
          <a:xfrm>
            <a:off x="457200" y="1412776"/>
            <a:ext cx="8229600" cy="777875"/>
          </a:xfrm>
        </p:spPr>
        <p:txBody>
          <a:bodyPr/>
          <a:lstStyle/>
          <a:p>
            <a:r>
              <a:rPr lang="pl-PL" altLang="pl-PL" sz="2400" b="1" dirty="0"/>
              <a:t>Rola jednostek samorządu terytorialnego w procesie wspomagania szkół.</a:t>
            </a:r>
          </a:p>
        </p:txBody>
      </p:sp>
      <p:sp>
        <p:nvSpPr>
          <p:cNvPr id="2" name="Symbol zastępczy zawartości 1">
            <a:extLst>
              <a:ext uri="{FF2B5EF4-FFF2-40B4-BE49-F238E27FC236}">
                <a16:creationId xmlns:a16="http://schemas.microsoft.com/office/drawing/2014/main" id="{FF36EB6A-C041-42CC-ABC2-B727B1BB83EE}"/>
              </a:ext>
            </a:extLst>
          </p:cNvPr>
          <p:cNvSpPr>
            <a:spLocks noGrp="1"/>
          </p:cNvSpPr>
          <p:nvPr>
            <p:ph idx="1"/>
          </p:nvPr>
        </p:nvSpPr>
        <p:spPr>
          <a:xfrm>
            <a:off x="179834" y="2924944"/>
            <a:ext cx="8784654" cy="3024336"/>
          </a:xfrm>
        </p:spPr>
        <p:txBody>
          <a:bodyPr/>
          <a:lstStyle/>
          <a:p>
            <a:pPr marL="0" indent="0">
              <a:buFontTx/>
              <a:buNone/>
              <a:defRPr/>
            </a:pPr>
            <a:endParaRPr lang="pl-PL" sz="2000" b="1" dirty="0"/>
          </a:p>
          <a:p>
            <a:pPr marL="0" indent="0">
              <a:buFontTx/>
              <a:buNone/>
              <a:defRPr/>
            </a:pPr>
            <a:r>
              <a:rPr lang="pl-PL" sz="2000" b="1" dirty="0"/>
              <a:t>Akty prawa miejscowego </a:t>
            </a:r>
            <a:r>
              <a:rPr lang="pl-PL" sz="2000" dirty="0"/>
              <a:t>regulujące podział</a:t>
            </a:r>
            <a:r>
              <a:rPr lang="pl-PL" sz="2000" b="1" dirty="0"/>
              <a:t> </a:t>
            </a:r>
            <a:r>
              <a:rPr lang="pl-PL" sz="2000" dirty="0"/>
              <a:t>środków na dofinansowanie opłat na doskonalenie zawodowe nauczycieli oraz określających specjalności i formy kształcenia, na które dofinansowanie jest przyznawane oraz plan dofinansowania form doskonalenia i dokształcania zawodowego nauczycieli </a:t>
            </a:r>
            <a:r>
              <a:rPr lang="pl-PL" sz="2400" dirty="0"/>
              <a:t> </a:t>
            </a:r>
            <a:r>
              <a:rPr lang="pl-PL" sz="2000" dirty="0"/>
              <a:t>– uchwały i zarządzenia</a:t>
            </a:r>
          </a:p>
          <a:p>
            <a:pPr>
              <a:defRPr/>
            </a:pPr>
            <a:endParaRPr lang="pl-PL" sz="2400" dirty="0"/>
          </a:p>
        </p:txBody>
      </p:sp>
    </p:spTree>
    <p:extLst>
      <p:ext uri="{BB962C8B-B14F-4D97-AF65-F5344CB8AC3E}">
        <p14:creationId xmlns:p14="http://schemas.microsoft.com/office/powerpoint/2010/main" val="380953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noChangeArrowheads="1"/>
          </p:cNvSpPr>
          <p:nvPr>
            <p:ph type="title"/>
          </p:nvPr>
        </p:nvSpPr>
        <p:spPr>
          <a:xfrm>
            <a:off x="179834" y="908720"/>
            <a:ext cx="7128792" cy="792088"/>
          </a:xfrm>
        </p:spPr>
        <p:txBody>
          <a:bodyPr/>
          <a:lstStyle/>
          <a:p>
            <a:r>
              <a:rPr lang="pl-PL" altLang="pl-PL" sz="2400" b="1" dirty="0"/>
              <a:t>Sieci a perspektywa biorących w niej udział:</a:t>
            </a:r>
            <a:br>
              <a:rPr lang="pl-PL" altLang="pl-PL" sz="2400" b="1" dirty="0"/>
            </a:br>
            <a:r>
              <a:rPr lang="pl-PL" altLang="pl-PL" sz="2400" b="1" dirty="0"/>
              <a:t>KTO MA TWORZYĆ SIECI? </a:t>
            </a:r>
          </a:p>
        </p:txBody>
      </p:sp>
      <p:sp>
        <p:nvSpPr>
          <p:cNvPr id="3" name="Symbol zastępczy zawartości 2">
            <a:extLst>
              <a:ext uri="{FF2B5EF4-FFF2-40B4-BE49-F238E27FC236}">
                <a16:creationId xmlns:a16="http://schemas.microsoft.com/office/drawing/2014/main" id="{EA356BB3-AC25-4366-95D4-AEC26187D870}"/>
              </a:ext>
            </a:extLst>
          </p:cNvPr>
          <p:cNvSpPr>
            <a:spLocks noGrp="1"/>
          </p:cNvSpPr>
          <p:nvPr>
            <p:ph idx="1"/>
          </p:nvPr>
        </p:nvSpPr>
        <p:spPr>
          <a:xfrm>
            <a:off x="179834" y="2492896"/>
            <a:ext cx="8784654" cy="3456384"/>
          </a:xfrm>
        </p:spPr>
        <p:txBody>
          <a:bodyPr/>
          <a:lstStyle/>
          <a:p>
            <a:pPr marL="0" indent="0">
              <a:buFontTx/>
              <a:buNone/>
              <a:defRPr/>
            </a:pPr>
            <a:r>
              <a:rPr lang="pl-PL" sz="2400" dirty="0"/>
              <a:t>Organizacja sieci współpracy i samokształcenia jest zadaniem;</a:t>
            </a:r>
          </a:p>
          <a:p>
            <a:pPr marL="0" indent="0">
              <a:buFontTx/>
              <a:buNone/>
              <a:defRPr/>
            </a:pPr>
            <a:endParaRPr lang="pl-PL" sz="2400" dirty="0"/>
          </a:p>
          <a:p>
            <a:pPr marL="342900" indent="-342900">
              <a:buFont typeface="Wingdings" panose="05000000000000000000" pitchFamily="2" charset="2"/>
              <a:buChar char="Ø"/>
              <a:defRPr/>
            </a:pPr>
            <a:r>
              <a:rPr lang="pl-PL" sz="2400" b="1" dirty="0"/>
              <a:t>placówek doskonalenia nauczycieli</a:t>
            </a:r>
            <a:r>
              <a:rPr lang="pl-PL" sz="2400" dirty="0"/>
              <a:t>, w tym przede wszystkim </a:t>
            </a:r>
            <a:r>
              <a:rPr lang="pl-PL" sz="2400" b="1" dirty="0"/>
              <a:t>doradców metodycznych</a:t>
            </a:r>
            <a:r>
              <a:rPr lang="pl-PL" sz="2400" dirty="0"/>
              <a:t>,</a:t>
            </a:r>
          </a:p>
          <a:p>
            <a:pPr marL="342900" indent="-342900">
              <a:buFont typeface="Wingdings" panose="05000000000000000000" pitchFamily="2" charset="2"/>
              <a:buChar char="Ø"/>
              <a:defRPr/>
            </a:pPr>
            <a:r>
              <a:rPr lang="pl-PL" sz="2400" dirty="0"/>
              <a:t>pracowników </a:t>
            </a:r>
            <a:r>
              <a:rPr lang="pl-PL" sz="2400" b="1" dirty="0"/>
              <a:t>poradni psychologiczno-pedagogicznych</a:t>
            </a:r>
            <a:r>
              <a:rPr lang="pl-PL" sz="2400" dirty="0"/>
              <a:t>,</a:t>
            </a:r>
          </a:p>
          <a:p>
            <a:pPr marL="342900" indent="-342900">
              <a:buFont typeface="Wingdings" panose="05000000000000000000" pitchFamily="2" charset="2"/>
              <a:buChar char="Ø"/>
              <a:defRPr/>
            </a:pPr>
            <a:r>
              <a:rPr lang="pl-PL" sz="2400" dirty="0"/>
              <a:t>pracowników </a:t>
            </a:r>
            <a:r>
              <a:rPr lang="pl-PL" sz="2400" b="1" dirty="0"/>
              <a:t>bibliotek pedagogicznych</a:t>
            </a:r>
            <a:r>
              <a:rPr lang="pl-PL" sz="2400" dirty="0"/>
              <a:t>.</a:t>
            </a:r>
          </a:p>
        </p:txBody>
      </p:sp>
    </p:spTree>
    <p:extLst>
      <p:ext uri="{BB962C8B-B14F-4D97-AF65-F5344CB8AC3E}">
        <p14:creationId xmlns:p14="http://schemas.microsoft.com/office/powerpoint/2010/main" val="379538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ytuł 1"/>
          <p:cNvSpPr>
            <a:spLocks noGrp="1" noChangeArrowheads="1"/>
          </p:cNvSpPr>
          <p:nvPr>
            <p:ph type="title"/>
          </p:nvPr>
        </p:nvSpPr>
        <p:spPr>
          <a:xfrm>
            <a:off x="179512" y="656692"/>
            <a:ext cx="7128792" cy="792088"/>
          </a:xfrm>
        </p:spPr>
        <p:txBody>
          <a:bodyPr/>
          <a:lstStyle/>
          <a:p>
            <a:pPr algn="l"/>
            <a:r>
              <a:rPr lang="pl-PL" altLang="pl-PL" sz="2400" b="1" dirty="0"/>
              <a:t>Uczestnicząc w pracach sieci współpracy, należy pamiętać, że:</a:t>
            </a:r>
            <a:br>
              <a:rPr lang="pl-PL" altLang="pl-PL" sz="2400" b="1" dirty="0"/>
            </a:br>
            <a:endParaRPr lang="pl-PL" altLang="pl-PL" sz="2400" dirty="0"/>
          </a:p>
        </p:txBody>
      </p:sp>
      <p:sp>
        <p:nvSpPr>
          <p:cNvPr id="65539" name="Symbol zastępczy zawartości 2"/>
          <p:cNvSpPr>
            <a:spLocks noGrp="1" noChangeArrowheads="1"/>
          </p:cNvSpPr>
          <p:nvPr>
            <p:ph idx="1"/>
          </p:nvPr>
        </p:nvSpPr>
        <p:spPr>
          <a:xfrm>
            <a:off x="503548" y="1988840"/>
            <a:ext cx="8136904" cy="3816424"/>
          </a:xfrm>
        </p:spPr>
        <p:txBody>
          <a:bodyPr/>
          <a:lstStyle/>
          <a:p>
            <a:pPr marL="285750" indent="-285750">
              <a:buFont typeface="Wingdings" panose="05000000000000000000" pitchFamily="2" charset="2"/>
              <a:buChar char="§"/>
            </a:pPr>
            <a:r>
              <a:rPr lang="pl-PL" altLang="pl-PL" sz="1800" dirty="0"/>
              <a:t>udział w sieci jest dobrowolny,</a:t>
            </a:r>
          </a:p>
          <a:p>
            <a:pPr marL="285750" indent="-285750">
              <a:buFont typeface="Wingdings" panose="05000000000000000000" pitchFamily="2" charset="2"/>
              <a:buChar char="§"/>
            </a:pPr>
            <a:r>
              <a:rPr lang="pl-PL" altLang="pl-PL" sz="1800" dirty="0"/>
              <a:t>udział w sieci służy rozwojowi zawodowemu nauczycieli i dyrektorów szkół,</a:t>
            </a:r>
          </a:p>
          <a:p>
            <a:pPr marL="285750" indent="-285750">
              <a:buFont typeface="Wingdings" panose="05000000000000000000" pitchFamily="2" charset="2"/>
              <a:buChar char="§"/>
            </a:pPr>
            <a:r>
              <a:rPr lang="pl-PL" altLang="pl-PL" sz="1800" dirty="0"/>
              <a:t>międzyszkolne sieci współpracy mogą być uzupełnieniem działań prowadzonych w szkole w ramach procesu wspomagania,</a:t>
            </a:r>
          </a:p>
          <a:p>
            <a:pPr marL="285750" indent="-285750">
              <a:buFont typeface="Wingdings" panose="05000000000000000000" pitchFamily="2" charset="2"/>
              <a:buChar char="§"/>
            </a:pPr>
            <a:r>
              <a:rPr lang="pl-PL" altLang="pl-PL" sz="1800" dirty="0"/>
              <a:t>cele i plany działania sieci opracowywane są przez uczestników na podstawie diagnozy potrzeb,</a:t>
            </a:r>
          </a:p>
          <a:p>
            <a:pPr marL="285750" indent="-285750">
              <a:buFont typeface="Wingdings" panose="05000000000000000000" pitchFamily="2" charset="2"/>
              <a:buChar char="§"/>
            </a:pPr>
            <a:r>
              <a:rPr lang="pl-PL" altLang="pl-PL" sz="1800" dirty="0"/>
              <a:t>udział w sieci opiera się na pracy zespołowej nauczycieli z różnych szkół,</a:t>
            </a:r>
          </a:p>
          <a:p>
            <a:pPr marL="285750" indent="-285750">
              <a:buFont typeface="Wingdings" panose="05000000000000000000" pitchFamily="2" charset="2"/>
              <a:buChar char="§"/>
            </a:pPr>
            <a:r>
              <a:rPr lang="pl-PL" altLang="pl-PL" sz="1800" dirty="0"/>
              <a:t>praca w sieci polega na dzieleniu się doświadczeniem zawodowym,</a:t>
            </a:r>
          </a:p>
          <a:p>
            <a:pPr marL="285750" indent="-285750">
              <a:buFont typeface="Wingdings" panose="05000000000000000000" pitchFamily="2" charset="2"/>
              <a:buChar char="§"/>
            </a:pPr>
            <a:r>
              <a:rPr lang="pl-PL" altLang="pl-PL" sz="1800" dirty="0"/>
              <a:t>organizacja sieci i moderowanie aktywności uczestników to zadanie koordynatora sieci,</a:t>
            </a:r>
          </a:p>
          <a:p>
            <a:pPr marL="285750" indent="-285750">
              <a:buFont typeface="Wingdings" panose="05000000000000000000" pitchFamily="2" charset="2"/>
              <a:buChar char="§"/>
            </a:pPr>
            <a:r>
              <a:rPr lang="pl-PL" altLang="pl-PL" sz="1800" dirty="0"/>
              <a:t>w prace w sieci mogą być zaangażowani eksperci zewnętrzni,</a:t>
            </a:r>
          </a:p>
          <a:p>
            <a:pPr marL="285750" indent="-285750">
              <a:buFont typeface="Wingdings" panose="05000000000000000000" pitchFamily="2" charset="2"/>
              <a:buChar char="§"/>
            </a:pPr>
            <a:r>
              <a:rPr lang="pl-PL" altLang="pl-PL" sz="1800" dirty="0"/>
              <a:t>praca w sieci służy wypracowywaniu wspólnych rozwiązań,</a:t>
            </a:r>
          </a:p>
          <a:p>
            <a:pPr marL="285750" indent="-285750">
              <a:buFont typeface="Wingdings" panose="05000000000000000000" pitchFamily="2" charset="2"/>
              <a:buChar char="§"/>
            </a:pPr>
            <a:r>
              <a:rPr lang="pl-PL" altLang="pl-PL" sz="1800" dirty="0"/>
              <a:t>efekty pracy sieci zależą od aktywności uczestników.</a:t>
            </a:r>
          </a:p>
        </p:txBody>
      </p:sp>
    </p:spTree>
    <p:extLst>
      <p:ext uri="{BB962C8B-B14F-4D97-AF65-F5344CB8AC3E}">
        <p14:creationId xmlns:p14="http://schemas.microsoft.com/office/powerpoint/2010/main" val="350712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ytuł 1"/>
          <p:cNvSpPr>
            <a:spLocks noGrp="1" noChangeArrowheads="1"/>
          </p:cNvSpPr>
          <p:nvPr>
            <p:ph type="title"/>
          </p:nvPr>
        </p:nvSpPr>
        <p:spPr/>
        <p:txBody>
          <a:bodyPr/>
          <a:lstStyle/>
          <a:p>
            <a:r>
              <a:rPr lang="pl-PL" altLang="pl-PL" sz="2400" b="1"/>
              <a:t>CO DECYDUJE O JAKOŚCI PRACY W SIECI?</a:t>
            </a:r>
            <a:endParaRPr lang="pl-PL" altLang="pl-PL" sz="2400"/>
          </a:p>
        </p:txBody>
      </p:sp>
      <p:sp>
        <p:nvSpPr>
          <p:cNvPr id="64515" name="Symbol zastępczy zawartości 2"/>
          <p:cNvSpPr>
            <a:spLocks noGrp="1" noChangeArrowheads="1"/>
          </p:cNvSpPr>
          <p:nvPr>
            <p:ph idx="1"/>
          </p:nvPr>
        </p:nvSpPr>
        <p:spPr>
          <a:xfrm>
            <a:off x="179673" y="1484784"/>
            <a:ext cx="8784654" cy="4824536"/>
          </a:xfrm>
        </p:spPr>
        <p:txBody>
          <a:bodyPr/>
          <a:lstStyle/>
          <a:p>
            <a:pPr marL="342900" indent="-342900">
              <a:buFont typeface="Wingdings" panose="05000000000000000000" pitchFamily="2" charset="2"/>
              <a:buChar char="§"/>
            </a:pPr>
            <a:r>
              <a:rPr lang="pl-PL" altLang="pl-PL" sz="2400" dirty="0"/>
              <a:t>kompetencje koordynatora sieci</a:t>
            </a:r>
          </a:p>
          <a:p>
            <a:pPr marL="342900" indent="-342900">
              <a:buFont typeface="Wingdings" panose="05000000000000000000" pitchFamily="2" charset="2"/>
              <a:buChar char="§"/>
            </a:pPr>
            <a:r>
              <a:rPr lang="pl-PL" altLang="pl-PL" sz="2400" dirty="0"/>
              <a:t>zaangażowanie uczestników sieci</a:t>
            </a:r>
          </a:p>
          <a:p>
            <a:pPr marL="342900" indent="-342900">
              <a:buFont typeface="Wingdings" panose="05000000000000000000" pitchFamily="2" charset="2"/>
              <a:buChar char="§"/>
            </a:pPr>
            <a:r>
              <a:rPr lang="pl-PL" altLang="pl-PL" sz="2400" dirty="0"/>
              <a:t>temat i formy pracy</a:t>
            </a:r>
          </a:p>
          <a:p>
            <a:pPr marL="342900" indent="-342900">
              <a:buFont typeface="Wingdings" panose="05000000000000000000" pitchFamily="2" charset="2"/>
              <a:buChar char="§"/>
            </a:pPr>
            <a:r>
              <a:rPr lang="pl-PL" altLang="pl-PL" sz="2400" dirty="0"/>
              <a:t>kompetencje ekspertów</a:t>
            </a:r>
          </a:p>
          <a:p>
            <a:pPr marL="342900" indent="-342900">
              <a:buFont typeface="Wingdings" panose="05000000000000000000" pitchFamily="2" charset="2"/>
              <a:buChar char="§"/>
            </a:pPr>
            <a:r>
              <a:rPr lang="pl-PL" altLang="pl-PL" sz="2400" dirty="0"/>
              <a:t>organizacja form doskonalenia</a:t>
            </a:r>
          </a:p>
          <a:p>
            <a:pPr marL="342900" indent="-342900">
              <a:buFont typeface="Wingdings" panose="05000000000000000000" pitchFamily="2" charset="2"/>
              <a:buChar char="§"/>
            </a:pPr>
            <a:r>
              <a:rPr lang="pl-PL" altLang="pl-PL" sz="2400" dirty="0"/>
              <a:t>zaangażowanie  organu prowadzącego i sprawującego nadzór pedagogiczny</a:t>
            </a:r>
          </a:p>
          <a:p>
            <a:pPr marL="342900" indent="-342900">
              <a:buFont typeface="Wingdings" panose="05000000000000000000" pitchFamily="2" charset="2"/>
              <a:buChar char="§"/>
            </a:pPr>
            <a:r>
              <a:rPr lang="pl-PL" altLang="pl-PL" sz="2400" dirty="0"/>
              <a:t>aktywność instytucji, stowarzyszeń oświatowych działających na terenie danej </a:t>
            </a:r>
            <a:r>
              <a:rPr lang="pl-PL" altLang="pl-PL" dirty="0"/>
              <a:t>JST</a:t>
            </a:r>
            <a:r>
              <a:rPr lang="pl-PL" altLang="pl-PL" sz="2400" dirty="0"/>
              <a:t>   </a:t>
            </a:r>
          </a:p>
        </p:txBody>
      </p:sp>
    </p:spTree>
    <p:extLst>
      <p:ext uri="{BB962C8B-B14F-4D97-AF65-F5344CB8AC3E}">
        <p14:creationId xmlns:p14="http://schemas.microsoft.com/office/powerpoint/2010/main" val="106632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ytuł 1"/>
          <p:cNvSpPr>
            <a:spLocks noGrp="1" noChangeArrowheads="1"/>
          </p:cNvSpPr>
          <p:nvPr>
            <p:ph type="title"/>
          </p:nvPr>
        </p:nvSpPr>
        <p:spPr>
          <a:xfrm>
            <a:off x="457200" y="274638"/>
            <a:ext cx="8229600" cy="850900"/>
          </a:xfrm>
        </p:spPr>
        <p:txBody>
          <a:bodyPr/>
          <a:lstStyle/>
          <a:p>
            <a:r>
              <a:rPr lang="pl-PL" altLang="pl-PL" sz="2000"/>
              <a:t>Tematy, które spotkały się ze szczególnym zainteresowaniem uczestników sieci </a:t>
            </a:r>
          </a:p>
        </p:txBody>
      </p:sp>
      <p:pic>
        <p:nvPicPr>
          <p:cNvPr id="552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4425" y="981075"/>
            <a:ext cx="7705725" cy="5145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noChangeArrowheads="1"/>
          </p:cNvSpPr>
          <p:nvPr>
            <p:ph type="title"/>
          </p:nvPr>
        </p:nvSpPr>
        <p:spPr/>
        <p:txBody>
          <a:bodyPr/>
          <a:lstStyle/>
          <a:p>
            <a:r>
              <a:rPr lang="pl-PL" altLang="pl-PL" sz="2400" b="1"/>
              <a:t>Sposób organizowania sieci </a:t>
            </a:r>
          </a:p>
        </p:txBody>
      </p:sp>
      <p:sp>
        <p:nvSpPr>
          <p:cNvPr id="19459" name="Symbol zastępczy zawartości 2">
            <a:extLst>
              <a:ext uri="{FF2B5EF4-FFF2-40B4-BE49-F238E27FC236}">
                <a16:creationId xmlns:a16="http://schemas.microsoft.com/office/drawing/2014/main" id="{D7DD6FDD-4E03-49F6-AD65-547B7EDE394C}"/>
              </a:ext>
            </a:extLst>
          </p:cNvPr>
          <p:cNvSpPr>
            <a:spLocks noGrp="1"/>
          </p:cNvSpPr>
          <p:nvPr>
            <p:ph idx="1"/>
          </p:nvPr>
        </p:nvSpPr>
        <p:spPr>
          <a:xfrm>
            <a:off x="1043608" y="1772816"/>
            <a:ext cx="7920880" cy="4176464"/>
          </a:xfrm>
        </p:spPr>
        <p:txBody>
          <a:bodyPr/>
          <a:lstStyle/>
          <a:p>
            <a:pPr marL="0" indent="0">
              <a:buFontTx/>
              <a:buNone/>
              <a:defRPr/>
            </a:pPr>
            <a:r>
              <a:rPr lang="pl-PL" altLang="pl-PL" sz="2400" b="1" dirty="0"/>
              <a:t>Etap organizacji sieci</a:t>
            </a:r>
          </a:p>
          <a:p>
            <a:pPr marL="342900" indent="-342900">
              <a:buFont typeface="Wingdings" panose="05000000000000000000" pitchFamily="2" charset="2"/>
              <a:buChar char="§"/>
              <a:defRPr/>
            </a:pPr>
            <a:r>
              <a:rPr lang="pl-PL" altLang="pl-PL" sz="2400" dirty="0"/>
              <a:t>wybór koordynatora sieci, </a:t>
            </a:r>
          </a:p>
          <a:p>
            <a:pPr marL="342900" indent="-342900">
              <a:buFont typeface="Wingdings" panose="05000000000000000000" pitchFamily="2" charset="2"/>
              <a:buChar char="§"/>
              <a:defRPr/>
            </a:pPr>
            <a:r>
              <a:rPr lang="pl-PL" altLang="pl-PL" sz="2400" dirty="0"/>
              <a:t>rozpoznanie potrzeb uczestników,</a:t>
            </a:r>
          </a:p>
          <a:p>
            <a:pPr marL="342900" indent="-342900">
              <a:buFont typeface="Wingdings" panose="05000000000000000000" pitchFamily="2" charset="2"/>
              <a:buChar char="§"/>
              <a:defRPr/>
            </a:pPr>
            <a:r>
              <a:rPr lang="pl-PL" altLang="pl-PL" sz="2400" dirty="0"/>
              <a:t>powołanie sieci, </a:t>
            </a:r>
          </a:p>
          <a:p>
            <a:pPr marL="342900" indent="-342900">
              <a:buFont typeface="Wingdings" panose="05000000000000000000" pitchFamily="2" charset="2"/>
              <a:buChar char="§"/>
              <a:defRPr/>
            </a:pPr>
            <a:r>
              <a:rPr lang="pl-PL" altLang="pl-PL" sz="2400" dirty="0"/>
              <a:t>zaproszenie do współpracy uczestników, </a:t>
            </a:r>
          </a:p>
          <a:p>
            <a:pPr marL="342900" indent="-342900">
              <a:buFont typeface="Wingdings" panose="05000000000000000000" pitchFamily="2" charset="2"/>
              <a:buChar char="§"/>
              <a:defRPr/>
            </a:pPr>
            <a:r>
              <a:rPr lang="pl-PL" altLang="pl-PL" sz="2400" dirty="0"/>
              <a:t>ustalenie planu pracy sieci.</a:t>
            </a:r>
          </a:p>
        </p:txBody>
      </p:sp>
    </p:spTree>
    <p:extLst>
      <p:ext uri="{BB962C8B-B14F-4D97-AF65-F5344CB8AC3E}">
        <p14:creationId xmlns:p14="http://schemas.microsoft.com/office/powerpoint/2010/main" val="335060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noChangeArrowheads="1"/>
          </p:cNvSpPr>
          <p:nvPr>
            <p:ph type="title"/>
          </p:nvPr>
        </p:nvSpPr>
        <p:spPr/>
        <p:txBody>
          <a:bodyPr/>
          <a:lstStyle/>
          <a:p>
            <a:r>
              <a:rPr lang="pl-PL" altLang="pl-PL" sz="2800" b="1"/>
              <a:t>Sposób organizowania sieci </a:t>
            </a:r>
            <a:endParaRPr lang="pl-PL" altLang="pl-PL" sz="2800"/>
          </a:p>
        </p:txBody>
      </p:sp>
      <p:sp>
        <p:nvSpPr>
          <p:cNvPr id="3" name="Symbol zastępczy zawartości 2">
            <a:extLst>
              <a:ext uri="{FF2B5EF4-FFF2-40B4-BE49-F238E27FC236}">
                <a16:creationId xmlns:a16="http://schemas.microsoft.com/office/drawing/2014/main" id="{28502D08-C366-44E8-B2F9-68BB92E9179E}"/>
              </a:ext>
            </a:extLst>
          </p:cNvPr>
          <p:cNvSpPr>
            <a:spLocks noGrp="1"/>
          </p:cNvSpPr>
          <p:nvPr>
            <p:ph idx="1"/>
          </p:nvPr>
        </p:nvSpPr>
        <p:spPr>
          <a:xfrm>
            <a:off x="827584" y="1064223"/>
            <a:ext cx="5616624" cy="4824536"/>
          </a:xfrm>
        </p:spPr>
        <p:txBody>
          <a:bodyPr/>
          <a:lstStyle/>
          <a:p>
            <a:pPr marL="0" indent="0">
              <a:buFontTx/>
              <a:buNone/>
              <a:defRPr/>
            </a:pPr>
            <a:r>
              <a:rPr lang="pl-PL" sz="2400" b="1" dirty="0"/>
              <a:t>Spotkania uczestników sieci</a:t>
            </a:r>
          </a:p>
          <a:p>
            <a:pPr>
              <a:defRPr/>
            </a:pPr>
            <a:r>
              <a:rPr lang="pl-PL" sz="2400" dirty="0"/>
              <a:t>np. pięć spotkań w każdym roku szkolnym (samokształcenie, wymiana doświadczeń, wspólne rozwiązywanie problemów), </a:t>
            </a:r>
          </a:p>
          <a:p>
            <a:pPr>
              <a:defRPr/>
            </a:pPr>
            <a:endParaRPr lang="pl-PL" sz="2400" dirty="0"/>
          </a:p>
          <a:p>
            <a:pPr>
              <a:defRPr/>
            </a:pPr>
            <a:r>
              <a:rPr lang="pl-PL" sz="2400" dirty="0"/>
              <a:t>udział zaproszonych specjalistów </a:t>
            </a:r>
          </a:p>
          <a:p>
            <a:pPr marL="0" indent="0">
              <a:buFontTx/>
              <a:buNone/>
              <a:defRPr/>
            </a:pPr>
            <a:r>
              <a:rPr lang="pl-PL" sz="2400" dirty="0"/>
              <a:t>    (wykłady, warsztaty, konsultacje).</a:t>
            </a:r>
          </a:p>
        </p:txBody>
      </p:sp>
    </p:spTree>
    <p:extLst>
      <p:ext uri="{BB962C8B-B14F-4D97-AF65-F5344CB8AC3E}">
        <p14:creationId xmlns:p14="http://schemas.microsoft.com/office/powerpoint/2010/main" val="7360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noChangeArrowheads="1"/>
          </p:cNvSpPr>
          <p:nvPr>
            <p:ph type="title"/>
          </p:nvPr>
        </p:nvSpPr>
        <p:spPr/>
        <p:txBody>
          <a:bodyPr/>
          <a:lstStyle/>
          <a:p>
            <a:r>
              <a:rPr lang="pl-PL" altLang="pl-PL" sz="2800" b="1"/>
              <a:t>Sposób organizowania sieci </a:t>
            </a:r>
            <a:endParaRPr lang="pl-PL" altLang="pl-PL" sz="2800"/>
          </a:p>
        </p:txBody>
      </p:sp>
      <p:sp>
        <p:nvSpPr>
          <p:cNvPr id="3" name="Symbol zastępczy zawartości 2">
            <a:extLst>
              <a:ext uri="{FF2B5EF4-FFF2-40B4-BE49-F238E27FC236}">
                <a16:creationId xmlns:a16="http://schemas.microsoft.com/office/drawing/2014/main" id="{15DD523A-86D5-44C0-8353-D413196D063B}"/>
              </a:ext>
            </a:extLst>
          </p:cNvPr>
          <p:cNvSpPr>
            <a:spLocks noGrp="1"/>
          </p:cNvSpPr>
          <p:nvPr>
            <p:ph idx="1"/>
          </p:nvPr>
        </p:nvSpPr>
        <p:spPr>
          <a:xfrm>
            <a:off x="1475656" y="1124744"/>
            <a:ext cx="6696744" cy="4824536"/>
          </a:xfrm>
        </p:spPr>
        <p:txBody>
          <a:bodyPr/>
          <a:lstStyle/>
          <a:p>
            <a:pPr marL="0" indent="0">
              <a:buFontTx/>
              <a:buNone/>
              <a:defRPr/>
            </a:pPr>
            <a:r>
              <a:rPr lang="pl-PL" sz="2400" b="1" dirty="0"/>
              <a:t>Praca na platformie</a:t>
            </a:r>
          </a:p>
          <a:p>
            <a:pPr>
              <a:defRPr/>
            </a:pPr>
            <a:r>
              <a:rPr lang="pl-PL" sz="2400" dirty="0"/>
              <a:t>moderowane forum wymiany doświadczeń,</a:t>
            </a:r>
          </a:p>
          <a:p>
            <a:pPr>
              <a:defRPr/>
            </a:pPr>
            <a:endParaRPr lang="pl-PL" sz="2400" dirty="0"/>
          </a:p>
          <a:p>
            <a:pPr>
              <a:defRPr/>
            </a:pPr>
            <a:r>
              <a:rPr lang="pl-PL" sz="2400" dirty="0"/>
              <a:t>moderowane forum dyskusyjne,</a:t>
            </a:r>
          </a:p>
          <a:p>
            <a:pPr>
              <a:defRPr/>
            </a:pPr>
            <a:endParaRPr lang="pl-PL" sz="2400" dirty="0"/>
          </a:p>
          <a:p>
            <a:pPr>
              <a:defRPr/>
            </a:pPr>
            <a:r>
              <a:rPr lang="pl-PL" sz="2400" dirty="0"/>
              <a:t>materiały samokształceniowe, e-learning,</a:t>
            </a:r>
          </a:p>
          <a:p>
            <a:pPr>
              <a:defRPr/>
            </a:pPr>
            <a:endParaRPr lang="pl-PL" sz="2400" dirty="0"/>
          </a:p>
          <a:p>
            <a:pPr>
              <a:defRPr/>
            </a:pPr>
            <a:r>
              <a:rPr lang="pl-PL" sz="2400" dirty="0"/>
              <a:t>upowszechnianie wypracowanych materiałów i pomysłów.</a:t>
            </a:r>
          </a:p>
        </p:txBody>
      </p:sp>
    </p:spTree>
    <p:extLst>
      <p:ext uri="{BB962C8B-B14F-4D97-AF65-F5344CB8AC3E}">
        <p14:creationId xmlns:p14="http://schemas.microsoft.com/office/powerpoint/2010/main" val="347239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noChangeArrowheads="1"/>
          </p:cNvSpPr>
          <p:nvPr>
            <p:ph type="title"/>
          </p:nvPr>
        </p:nvSpPr>
        <p:spPr/>
        <p:txBody>
          <a:bodyPr/>
          <a:lstStyle/>
          <a:p>
            <a:r>
              <a:rPr lang="pl-PL" altLang="pl-PL" sz="2400" b="1"/>
              <a:t>Sposób organizowania sieci </a:t>
            </a:r>
            <a:endParaRPr lang="pl-PL" altLang="pl-PL" sz="2400"/>
          </a:p>
        </p:txBody>
      </p:sp>
      <p:sp>
        <p:nvSpPr>
          <p:cNvPr id="3" name="Symbol zastępczy zawartości 2">
            <a:extLst>
              <a:ext uri="{FF2B5EF4-FFF2-40B4-BE49-F238E27FC236}">
                <a16:creationId xmlns:a16="http://schemas.microsoft.com/office/drawing/2014/main" id="{47625E7E-3C71-4234-BE33-50AFE9F785EE}"/>
              </a:ext>
            </a:extLst>
          </p:cNvPr>
          <p:cNvSpPr>
            <a:spLocks noGrp="1"/>
          </p:cNvSpPr>
          <p:nvPr>
            <p:ph idx="1"/>
          </p:nvPr>
        </p:nvSpPr>
        <p:spPr>
          <a:xfrm>
            <a:off x="1547664" y="1124744"/>
            <a:ext cx="5760640" cy="4824536"/>
          </a:xfrm>
        </p:spPr>
        <p:txBody>
          <a:bodyPr/>
          <a:lstStyle/>
          <a:p>
            <a:pPr marL="0" indent="0">
              <a:buFontTx/>
              <a:buNone/>
              <a:defRPr/>
            </a:pPr>
            <a:r>
              <a:rPr lang="pl-PL" sz="2400" b="1" dirty="0"/>
              <a:t>Wdrażanie</a:t>
            </a:r>
          </a:p>
          <a:p>
            <a:pPr>
              <a:defRPr/>
            </a:pPr>
            <a:endParaRPr lang="pl-PL" sz="2400" dirty="0"/>
          </a:p>
          <a:p>
            <a:pPr>
              <a:defRPr/>
            </a:pPr>
            <a:r>
              <a:rPr lang="pl-PL" sz="2400" dirty="0"/>
              <a:t>wykorzystanie nowych form, metod, narzędzi w pracy z uczniami.</a:t>
            </a:r>
          </a:p>
          <a:p>
            <a:pPr>
              <a:defRPr/>
            </a:pPr>
            <a:endParaRPr lang="pl-PL" sz="2400" dirty="0"/>
          </a:p>
          <a:p>
            <a:pPr>
              <a:defRPr/>
            </a:pPr>
            <a:r>
              <a:rPr lang="pl-PL" sz="2400" dirty="0"/>
              <a:t>inicjowanie i podejmowanie działań z włączeniem innych nauczycieli. </a:t>
            </a:r>
          </a:p>
          <a:p>
            <a:pPr>
              <a:defRPr/>
            </a:pPr>
            <a:endParaRPr lang="pl-PL" sz="2400" dirty="0"/>
          </a:p>
          <a:p>
            <a:pPr>
              <a:defRPr/>
            </a:pPr>
            <a:r>
              <a:rPr lang="pl-PL" sz="2400" dirty="0"/>
              <a:t>wzajemna obserwacja </a:t>
            </a:r>
            <a:r>
              <a:rPr lang="pl-PL" sz="2400" dirty="0" err="1"/>
              <a:t>lekcji</a:t>
            </a:r>
            <a:r>
              <a:rPr lang="pl-PL" dirty="0" err="1"/>
              <a:t>,itp</a:t>
            </a:r>
            <a:r>
              <a:rPr lang="pl-PL" dirty="0"/>
              <a:t>. </a:t>
            </a:r>
            <a:endParaRPr lang="pl-PL" sz="2400" dirty="0"/>
          </a:p>
        </p:txBody>
      </p:sp>
    </p:spTree>
    <p:extLst>
      <p:ext uri="{BB962C8B-B14F-4D97-AF65-F5344CB8AC3E}">
        <p14:creationId xmlns:p14="http://schemas.microsoft.com/office/powerpoint/2010/main" val="124514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p:cNvSpPr>
            <a:spLocks noGrp="1" noChangeArrowheads="1"/>
          </p:cNvSpPr>
          <p:nvPr>
            <p:ph type="title"/>
          </p:nvPr>
        </p:nvSpPr>
        <p:spPr/>
        <p:txBody>
          <a:bodyPr/>
          <a:lstStyle/>
          <a:p>
            <a:r>
              <a:rPr lang="pl-PL" altLang="pl-PL" sz="1800" b="1"/>
              <a:t>Działania w sieci tematycznej</a:t>
            </a:r>
            <a:endParaRPr lang="pl-PL" altLang="pl-PL" sz="1800"/>
          </a:p>
        </p:txBody>
      </p:sp>
      <p:sp>
        <p:nvSpPr>
          <p:cNvPr id="3" name="Symbol zastępczy zawartości 2">
            <a:extLst>
              <a:ext uri="{FF2B5EF4-FFF2-40B4-BE49-F238E27FC236}">
                <a16:creationId xmlns:a16="http://schemas.microsoft.com/office/drawing/2014/main" id="{E54B2FAA-26E3-43C6-868C-7EE70BEB3577}"/>
              </a:ext>
            </a:extLst>
          </p:cNvPr>
          <p:cNvSpPr>
            <a:spLocks noGrp="1"/>
          </p:cNvSpPr>
          <p:nvPr>
            <p:ph idx="1"/>
          </p:nvPr>
        </p:nvSpPr>
        <p:spPr>
          <a:xfrm>
            <a:off x="334321" y="1016732"/>
            <a:ext cx="8784654" cy="4824536"/>
          </a:xfrm>
        </p:spPr>
        <p:txBody>
          <a:bodyPr/>
          <a:lstStyle/>
          <a:p>
            <a:pPr marL="0" indent="0">
              <a:buFontTx/>
              <a:buNone/>
              <a:defRPr/>
            </a:pPr>
            <a:r>
              <a:rPr lang="pl-PL" u="sng" dirty="0"/>
              <a:t>Spotkanie organizacyjne</a:t>
            </a:r>
          </a:p>
          <a:p>
            <a:pPr marL="342900" indent="-342900">
              <a:buFont typeface="Arial" panose="020B0604020202020204" pitchFamily="34" charset="0"/>
              <a:buChar char="•"/>
              <a:defRPr/>
            </a:pPr>
            <a:r>
              <a:rPr lang="pl-PL" dirty="0"/>
              <a:t>integracja uczestników sieci,</a:t>
            </a:r>
          </a:p>
          <a:p>
            <a:pPr marL="342900" indent="-342900">
              <a:buFont typeface="Arial" panose="020B0604020202020204" pitchFamily="34" charset="0"/>
              <a:buChar char="•"/>
              <a:defRPr/>
            </a:pPr>
            <a:r>
              <a:rPr lang="pl-PL" dirty="0"/>
              <a:t>poznanie  potrzeb i zasobów,</a:t>
            </a:r>
          </a:p>
          <a:p>
            <a:pPr marL="342900" indent="-342900">
              <a:buFont typeface="Arial" panose="020B0604020202020204" pitchFamily="34" charset="0"/>
              <a:buChar char="•"/>
              <a:defRPr/>
            </a:pPr>
            <a:r>
              <a:rPr lang="pl-PL" dirty="0"/>
              <a:t>ustalenie celów, harmonogramu pracy i działań na platformie.</a:t>
            </a:r>
          </a:p>
          <a:p>
            <a:pPr marL="0" indent="0">
              <a:buFontTx/>
              <a:buNone/>
              <a:defRPr/>
            </a:pPr>
            <a:endParaRPr lang="pl-PL" u="sng" dirty="0"/>
          </a:p>
          <a:p>
            <a:pPr marL="0" indent="0">
              <a:buFontTx/>
              <a:buNone/>
              <a:defRPr/>
            </a:pPr>
            <a:r>
              <a:rPr lang="pl-PL" u="sng" dirty="0"/>
              <a:t>Spotkania robocze</a:t>
            </a:r>
          </a:p>
          <a:p>
            <a:pPr marL="342900" indent="-342900">
              <a:buFont typeface="Wingdings" panose="05000000000000000000" pitchFamily="2" charset="2"/>
              <a:buChar char="§"/>
              <a:defRPr/>
            </a:pPr>
            <a:r>
              <a:rPr lang="pl-PL" dirty="0"/>
              <a:t>dzielenie się doświadczeniami, narzędziami, dobrymi praktykami,</a:t>
            </a:r>
          </a:p>
          <a:p>
            <a:pPr marL="342900" indent="-342900">
              <a:buFont typeface="Wingdings" panose="05000000000000000000" pitchFamily="2" charset="2"/>
              <a:buChar char="§"/>
              <a:defRPr/>
            </a:pPr>
            <a:r>
              <a:rPr lang="pl-PL" dirty="0"/>
              <a:t>spotkania z ekspertami,</a:t>
            </a:r>
          </a:p>
          <a:p>
            <a:pPr marL="342900" indent="-342900">
              <a:buFont typeface="Wingdings" panose="05000000000000000000" pitchFamily="2" charset="2"/>
              <a:buChar char="§"/>
              <a:defRPr/>
            </a:pPr>
            <a:r>
              <a:rPr lang="pl-PL" dirty="0"/>
              <a:t>tworzenie nowych rozwiązań.</a:t>
            </a:r>
          </a:p>
        </p:txBody>
      </p:sp>
    </p:spTree>
    <p:extLst>
      <p:ext uri="{BB962C8B-B14F-4D97-AF65-F5344CB8AC3E}">
        <p14:creationId xmlns:p14="http://schemas.microsoft.com/office/powerpoint/2010/main" val="156705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noChangeArrowheads="1"/>
          </p:cNvSpPr>
          <p:nvPr>
            <p:ph type="ctrTitle"/>
          </p:nvPr>
        </p:nvSpPr>
        <p:spPr/>
        <p:txBody>
          <a:bodyPr/>
          <a:lstStyle/>
          <a:p>
            <a:r>
              <a:rPr lang="pl-PL" altLang="pl-PL" sz="2400" b="1" dirty="0"/>
              <a:t>Budowanie gminnych sieci współpracy  i samokształcenia  jako elementu wspomagania szkół/placówek </a:t>
            </a:r>
            <a:br>
              <a:rPr lang="pl-PL" altLang="pl-PL" sz="2400" b="1" dirty="0"/>
            </a:br>
            <a:br>
              <a:rPr lang="pl-PL" altLang="pl-PL" sz="2400" b="1" dirty="0"/>
            </a:br>
            <a:r>
              <a:rPr lang="pl-PL" altLang="pl-PL" sz="2400" b="1" dirty="0"/>
              <a:t>Moduł III </a:t>
            </a:r>
            <a:br>
              <a:rPr lang="pl-PL" altLang="pl-PL" sz="2400" b="1" dirty="0"/>
            </a:br>
            <a:r>
              <a:rPr lang="pl-PL" altLang="pl-PL" sz="2400" b="1" dirty="0"/>
              <a:t>                               Autor: Dorota Tomaszewicz/ Anna Pawełas</a:t>
            </a:r>
            <a:br>
              <a:rPr lang="pl-PL" altLang="pl-PL" sz="2400" b="1" dirty="0"/>
            </a:br>
            <a:br>
              <a:rPr lang="pl-PL" altLang="pl-PL" sz="2400" b="1" dirty="0"/>
            </a:br>
            <a:br>
              <a:rPr lang="pl-PL" altLang="pl-PL" sz="2400" b="1" dirty="0"/>
            </a:br>
            <a:br>
              <a:rPr lang="pl-PL" altLang="pl-PL" sz="2400" b="1" dirty="0"/>
            </a:br>
            <a:r>
              <a:rPr lang="pl-PL" altLang="pl-PL" sz="2000" dirty="0"/>
              <a:t>Opracowała: Aleksandra Kuźniak </a:t>
            </a:r>
            <a:br>
              <a:rPr lang="pl-PL" altLang="pl-PL" sz="2000" dirty="0"/>
            </a:br>
            <a:br>
              <a:rPr lang="pl-PL" altLang="pl-PL" sz="2000" dirty="0"/>
            </a:br>
            <a:br>
              <a:rPr lang="pl-PL" altLang="pl-PL" sz="2400" b="1" dirty="0"/>
            </a:br>
            <a:endParaRPr lang="pl-PL" altLang="pl-PL" sz="2400" dirty="0"/>
          </a:p>
        </p:txBody>
      </p:sp>
    </p:spTree>
    <p:extLst>
      <p:ext uri="{BB962C8B-B14F-4D97-AF65-F5344CB8AC3E}">
        <p14:creationId xmlns:p14="http://schemas.microsoft.com/office/powerpoint/2010/main" val="283782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noChangeArrowheads="1"/>
          </p:cNvSpPr>
          <p:nvPr>
            <p:ph type="title"/>
          </p:nvPr>
        </p:nvSpPr>
        <p:spPr/>
        <p:txBody>
          <a:bodyPr/>
          <a:lstStyle/>
          <a:p>
            <a:r>
              <a:rPr lang="pl-PL" altLang="pl-PL" sz="2000" b="1"/>
              <a:t>Działania w sieci tematycznej</a:t>
            </a:r>
            <a:endParaRPr lang="pl-PL" altLang="pl-PL" sz="2000"/>
          </a:p>
        </p:txBody>
      </p:sp>
      <p:sp>
        <p:nvSpPr>
          <p:cNvPr id="3" name="Symbol zastępczy zawartości 2">
            <a:extLst>
              <a:ext uri="{FF2B5EF4-FFF2-40B4-BE49-F238E27FC236}">
                <a16:creationId xmlns:a16="http://schemas.microsoft.com/office/drawing/2014/main" id="{523F13A0-6C5D-4BA9-8B84-4332A6B79B8D}"/>
              </a:ext>
            </a:extLst>
          </p:cNvPr>
          <p:cNvSpPr>
            <a:spLocks noGrp="1"/>
          </p:cNvSpPr>
          <p:nvPr>
            <p:ph idx="1"/>
          </p:nvPr>
        </p:nvSpPr>
        <p:spPr>
          <a:xfrm>
            <a:off x="457200" y="626586"/>
            <a:ext cx="8229600" cy="5000625"/>
          </a:xfrm>
        </p:spPr>
        <p:txBody>
          <a:bodyPr/>
          <a:lstStyle/>
          <a:p>
            <a:pPr marL="0" indent="0">
              <a:buFontTx/>
              <a:buNone/>
              <a:defRPr/>
            </a:pPr>
            <a:r>
              <a:rPr lang="pl-PL" sz="2000" u="sng" dirty="0"/>
              <a:t>Spotkanie podsumowujące</a:t>
            </a:r>
          </a:p>
          <a:p>
            <a:pPr marL="342900" indent="-342900">
              <a:buFont typeface="Wingdings" panose="05000000000000000000" pitchFamily="2" charset="2"/>
              <a:buChar char="§"/>
              <a:defRPr/>
            </a:pPr>
            <a:r>
              <a:rPr lang="pl-PL" sz="2000" dirty="0"/>
              <a:t>podsumowanie i omówienie pracy sieci,</a:t>
            </a:r>
          </a:p>
          <a:p>
            <a:pPr marL="342900" indent="-342900">
              <a:buFont typeface="Wingdings" panose="05000000000000000000" pitchFamily="2" charset="2"/>
              <a:buChar char="§"/>
              <a:defRPr/>
            </a:pPr>
            <a:r>
              <a:rPr lang="pl-PL" sz="2000" dirty="0"/>
              <a:t>zaplanowanie promocji i sposobów udostępniania innym wypracowanych rozwiązań,</a:t>
            </a:r>
          </a:p>
          <a:p>
            <a:pPr marL="342900" indent="-342900">
              <a:buFont typeface="Wingdings" panose="05000000000000000000" pitchFamily="2" charset="2"/>
              <a:buChar char="§"/>
              <a:defRPr/>
            </a:pPr>
            <a:r>
              <a:rPr lang="pl-PL" sz="2000" dirty="0"/>
              <a:t>ewaluacja.</a:t>
            </a:r>
          </a:p>
          <a:p>
            <a:pPr>
              <a:defRPr/>
            </a:pPr>
            <a:endParaRPr lang="pl-PL" sz="2000" dirty="0"/>
          </a:p>
          <a:p>
            <a:pPr marL="0" indent="0">
              <a:buFontTx/>
              <a:buNone/>
              <a:defRPr/>
            </a:pPr>
            <a:r>
              <a:rPr lang="pl-PL" sz="2000" u="sng" dirty="0"/>
              <a:t>Działania na platformie internetowej pomiędzy spotkaniami</a:t>
            </a:r>
          </a:p>
          <a:p>
            <a:pPr marL="342900" indent="-342900">
              <a:buFont typeface="Wingdings" panose="05000000000000000000" pitchFamily="2" charset="2"/>
              <a:buChar char="§"/>
              <a:defRPr/>
            </a:pPr>
            <a:r>
              <a:rPr lang="pl-PL" sz="2000" dirty="0"/>
              <a:t>dyskusje, wymiana informacji i spostrzeżeń dotyczących tematyki sieci,</a:t>
            </a:r>
          </a:p>
          <a:p>
            <a:pPr marL="342900" indent="-342900">
              <a:buFont typeface="Wingdings" panose="05000000000000000000" pitchFamily="2" charset="2"/>
              <a:buChar char="§"/>
              <a:defRPr/>
            </a:pPr>
            <a:r>
              <a:rPr lang="pl-PL" sz="2000" dirty="0"/>
              <a:t>koordynowanie pracy uczestników nad wspólnie tworzonymi rozwiązaniami,</a:t>
            </a:r>
          </a:p>
          <a:p>
            <a:pPr marL="342900" indent="-342900">
              <a:buFont typeface="Wingdings" panose="05000000000000000000" pitchFamily="2" charset="2"/>
              <a:buChar char="§"/>
              <a:defRPr/>
            </a:pPr>
            <a:r>
              <a:rPr lang="pl-PL" sz="2000" dirty="0"/>
              <a:t>publikacja efektów pracy (np. wypracowane narzędzia, scenariusze lekcji itp.),</a:t>
            </a:r>
          </a:p>
          <a:p>
            <a:pPr marL="342900" indent="-342900">
              <a:buFont typeface="Wingdings" panose="05000000000000000000" pitchFamily="2" charset="2"/>
              <a:buChar char="§"/>
              <a:defRPr/>
            </a:pPr>
            <a:r>
              <a:rPr lang="pl-PL" sz="2000" dirty="0"/>
              <a:t>dzielenie się zasobami użytecznymi dla uczestników sieci (zamieszczanie dokumentów, filmów, prezentacji, zdjęć itp.),</a:t>
            </a:r>
          </a:p>
          <a:p>
            <a:pPr marL="342900" indent="-342900">
              <a:buFont typeface="Wingdings" panose="05000000000000000000" pitchFamily="2" charset="2"/>
              <a:buChar char="§"/>
              <a:defRPr/>
            </a:pPr>
            <a:r>
              <a:rPr lang="pl-PL" sz="2000" dirty="0"/>
              <a:t>udział w szkoleniach e-learningowych.</a:t>
            </a:r>
          </a:p>
        </p:txBody>
      </p:sp>
    </p:spTree>
    <p:extLst>
      <p:ext uri="{BB962C8B-B14F-4D97-AF65-F5344CB8AC3E}">
        <p14:creationId xmlns:p14="http://schemas.microsoft.com/office/powerpoint/2010/main" val="269512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p:cNvSpPr>
            <a:spLocks noGrp="1" noChangeArrowheads="1"/>
          </p:cNvSpPr>
          <p:nvPr>
            <p:ph type="title"/>
          </p:nvPr>
        </p:nvSpPr>
        <p:spPr>
          <a:xfrm>
            <a:off x="580909" y="836712"/>
            <a:ext cx="7128792" cy="792088"/>
          </a:xfrm>
        </p:spPr>
        <p:txBody>
          <a:bodyPr/>
          <a:lstStyle/>
          <a:p>
            <a:r>
              <a:rPr lang="pl-PL" altLang="pl-PL" sz="2400" b="1" dirty="0"/>
              <a:t>ROLA I ZADANIA KOORDYNATORA SIECI WSPÓŁPRACY I SAMOKSZTAŁCENIA</a:t>
            </a:r>
            <a:endParaRPr lang="pl-PL" altLang="pl-PL" sz="2400" dirty="0"/>
          </a:p>
        </p:txBody>
      </p:sp>
      <p:sp>
        <p:nvSpPr>
          <p:cNvPr id="39939" name="Symbol zastępczy zawartości 2"/>
          <p:cNvSpPr>
            <a:spLocks noGrp="1" noChangeArrowheads="1"/>
          </p:cNvSpPr>
          <p:nvPr>
            <p:ph idx="1"/>
          </p:nvPr>
        </p:nvSpPr>
        <p:spPr>
          <a:xfrm>
            <a:off x="179834" y="2189340"/>
            <a:ext cx="8784654" cy="792088"/>
          </a:xfrm>
        </p:spPr>
        <p:txBody>
          <a:bodyPr/>
          <a:lstStyle/>
          <a:p>
            <a:pPr marL="0" indent="0">
              <a:buFontTx/>
              <a:buNone/>
            </a:pPr>
            <a:r>
              <a:rPr lang="pl-PL" altLang="pl-PL" sz="2400" dirty="0"/>
              <a:t>Ćwiczenie</a:t>
            </a:r>
          </a:p>
          <a:p>
            <a:endParaRPr lang="pl-PL" altLang="pl-PL" sz="2400" dirty="0"/>
          </a:p>
          <a:p>
            <a:pPr marL="0" indent="0">
              <a:buFontTx/>
              <a:buNone/>
            </a:pPr>
            <a:endParaRPr lang="pl-PL" altLang="pl-PL" sz="2400" dirty="0"/>
          </a:p>
        </p:txBody>
      </p:sp>
      <p:graphicFrame>
        <p:nvGraphicFramePr>
          <p:cNvPr id="2" name="Tabela 1">
            <a:extLst>
              <a:ext uri="{FF2B5EF4-FFF2-40B4-BE49-F238E27FC236}">
                <a16:creationId xmlns:a16="http://schemas.microsoft.com/office/drawing/2014/main" id="{A2ACFAA7-3EA4-4C83-83A8-97284CADAB0A}"/>
              </a:ext>
            </a:extLst>
          </p:cNvPr>
          <p:cNvGraphicFramePr>
            <a:graphicFrameLocks noGrp="1"/>
          </p:cNvGraphicFramePr>
          <p:nvPr>
            <p:extLst>
              <p:ext uri="{D42A27DB-BD31-4B8C-83A1-F6EECF244321}">
                <p14:modId xmlns:p14="http://schemas.microsoft.com/office/powerpoint/2010/main" val="198160838"/>
              </p:ext>
            </p:extLst>
          </p:nvPr>
        </p:nvGraphicFramePr>
        <p:xfrm>
          <a:off x="611560" y="2780928"/>
          <a:ext cx="8136904" cy="1920240"/>
        </p:xfrm>
        <a:graphic>
          <a:graphicData uri="http://schemas.openxmlformats.org/drawingml/2006/table">
            <a:tbl>
              <a:tblPr firstRow="1" bandRow="1">
                <a:tableStyleId>{5C22544A-7EE6-4342-B048-85BDC9FD1C3A}</a:tableStyleId>
              </a:tblPr>
              <a:tblGrid>
                <a:gridCol w="3956476">
                  <a:extLst>
                    <a:ext uri="{9D8B030D-6E8A-4147-A177-3AD203B41FA5}">
                      <a16:colId xmlns:a16="http://schemas.microsoft.com/office/drawing/2014/main" val="3192834375"/>
                    </a:ext>
                  </a:extLst>
                </a:gridCol>
                <a:gridCol w="4180428">
                  <a:extLst>
                    <a:ext uri="{9D8B030D-6E8A-4147-A177-3AD203B41FA5}">
                      <a16:colId xmlns:a16="http://schemas.microsoft.com/office/drawing/2014/main" val="3678235470"/>
                    </a:ext>
                  </a:extLst>
                </a:gridCol>
              </a:tblGrid>
              <a:tr h="1792208">
                <a:tc>
                  <a:txBody>
                    <a:bodyPr/>
                    <a:lstStyle/>
                    <a:p>
                      <a:pPr algn="ctr"/>
                      <a:r>
                        <a:rPr lang="pl-PL" sz="4000" b="1" dirty="0"/>
                        <a:t>Koordynator jest </a:t>
                      </a:r>
                      <a:endParaRPr lang="pl-PL" sz="4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t>Koordynator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dirty="0"/>
                        <a:t> nie jest</a:t>
                      </a:r>
                      <a:endParaRPr lang="pl-PL" sz="4000" dirty="0"/>
                    </a:p>
                    <a:p>
                      <a:pPr algn="ctr"/>
                      <a:endParaRPr lang="pl-PL" sz="4000" dirty="0"/>
                    </a:p>
                  </a:txBody>
                  <a:tcPr/>
                </a:tc>
                <a:extLst>
                  <a:ext uri="{0D108BD9-81ED-4DB2-BD59-A6C34878D82A}">
                    <a16:rowId xmlns:a16="http://schemas.microsoft.com/office/drawing/2014/main" val="1425459808"/>
                  </a:ext>
                </a:extLst>
              </a:tr>
            </a:tbl>
          </a:graphicData>
        </a:graphic>
      </p:graphicFrame>
    </p:spTree>
    <p:extLst>
      <p:ext uri="{BB962C8B-B14F-4D97-AF65-F5344CB8AC3E}">
        <p14:creationId xmlns:p14="http://schemas.microsoft.com/office/powerpoint/2010/main" val="61244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noChangeArrowheads="1"/>
          </p:cNvSpPr>
          <p:nvPr>
            <p:ph type="title"/>
          </p:nvPr>
        </p:nvSpPr>
        <p:spPr/>
        <p:txBody>
          <a:bodyPr/>
          <a:lstStyle/>
          <a:p>
            <a:r>
              <a:rPr lang="pl-PL" altLang="pl-PL" sz="2000" b="1"/>
              <a:t>ROLA I ZADANIA KOORDYNATORA SIECI WSPÓŁPRACY</a:t>
            </a:r>
            <a:br>
              <a:rPr lang="pl-PL" altLang="pl-PL" sz="2000" b="1"/>
            </a:br>
            <a:r>
              <a:rPr lang="pl-PL" altLang="pl-PL" sz="2000" b="1"/>
              <a:t>I SAMOKSZTAŁCENIA</a:t>
            </a:r>
            <a:endParaRPr lang="pl-PL" altLang="pl-PL" sz="2000"/>
          </a:p>
        </p:txBody>
      </p:sp>
      <p:graphicFrame>
        <p:nvGraphicFramePr>
          <p:cNvPr id="4" name="Symbol zastępczy zawartości 3">
            <a:extLst>
              <a:ext uri="{FF2B5EF4-FFF2-40B4-BE49-F238E27FC236}">
                <a16:creationId xmlns:a16="http://schemas.microsoft.com/office/drawing/2014/main" id="{44CB1C2B-F0E1-440E-A1AD-113E800B726B}"/>
              </a:ext>
            </a:extLst>
          </p:cNvPr>
          <p:cNvGraphicFramePr>
            <a:graphicFrameLocks noGrp="1"/>
          </p:cNvGraphicFramePr>
          <p:nvPr>
            <p:ph idx="1"/>
            <p:extLst>
              <p:ext uri="{D42A27DB-BD31-4B8C-83A1-F6EECF244321}">
                <p14:modId xmlns:p14="http://schemas.microsoft.com/office/powerpoint/2010/main" val="4046537450"/>
              </p:ext>
            </p:extLst>
          </p:nvPr>
        </p:nvGraphicFramePr>
        <p:xfrm>
          <a:off x="457200" y="1196975"/>
          <a:ext cx="8229600" cy="468178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68821">
                <a:tc>
                  <a:txBody>
                    <a:bodyPr/>
                    <a:lstStyle/>
                    <a:p>
                      <a:pPr algn="ctr"/>
                      <a:r>
                        <a:rPr lang="pl-PL" sz="1800" b="1" i="0" u="none" strike="noStrike" kern="1200" baseline="0" dirty="0">
                          <a:solidFill>
                            <a:schemeClr val="lt1"/>
                          </a:solidFill>
                          <a:latin typeface="+mn-lt"/>
                          <a:ea typeface="+mn-ea"/>
                          <a:cs typeface="+mn-cs"/>
                        </a:rPr>
                        <a:t>Zarządzanie pracą sieci</a:t>
                      </a:r>
                      <a:endParaRPr lang="pl-PL" sz="1800" dirty="0"/>
                    </a:p>
                  </a:txBody>
                  <a:tcPr marT="45684" marB="45684"/>
                </a:tc>
                <a:tc>
                  <a:txBody>
                    <a:bodyPr/>
                    <a:lstStyle/>
                    <a:p>
                      <a:pPr algn="ctr"/>
                      <a:r>
                        <a:rPr lang="pl-PL" sz="1800" b="1" i="0" u="none" strike="noStrike" kern="1200" baseline="0" dirty="0">
                          <a:solidFill>
                            <a:schemeClr val="lt1"/>
                          </a:solidFill>
                          <a:latin typeface="+mn-lt"/>
                          <a:ea typeface="+mn-ea"/>
                          <a:cs typeface="+mn-cs"/>
                        </a:rPr>
                        <a:t>Planowanie i prowadzenie wydarzeń edukacyjnych</a:t>
                      </a:r>
                    </a:p>
                    <a:p>
                      <a:pPr algn="ctr"/>
                      <a:endParaRPr lang="pl-PL" sz="1800" dirty="0"/>
                    </a:p>
                  </a:txBody>
                  <a:tcPr marT="45684" marB="45684"/>
                </a:tc>
                <a:extLst>
                  <a:ext uri="{0D108BD9-81ED-4DB2-BD59-A6C34878D82A}">
                    <a16:rowId xmlns:a16="http://schemas.microsoft.com/office/drawing/2014/main" val="10000"/>
                  </a:ext>
                </a:extLst>
              </a:tr>
              <a:tr h="3767460">
                <a:tc>
                  <a:txBody>
                    <a:bodyPr/>
                    <a:lstStyle/>
                    <a:p>
                      <a:endParaRPr lang="pl-PL" sz="1800" dirty="0"/>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planowanie działań sieci,</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organizacja pracy sieci,</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motywowanie członków sieci do pracy,</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nadzór nad realizacją przyjętych celów,</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sporządzenie rocznego sprawozdania z pracy sieci,</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promocja działań sieci</a:t>
                      </a:r>
                      <a:endParaRPr lang="pl-PL" sz="1800" dirty="0"/>
                    </a:p>
                    <a:p>
                      <a:endParaRPr lang="pl-PL" sz="1800" dirty="0"/>
                    </a:p>
                    <a:p>
                      <a:endParaRPr lang="pl-PL" sz="1800" dirty="0"/>
                    </a:p>
                  </a:txBody>
                  <a:tcPr marT="45684" marB="45684"/>
                </a:tc>
                <a:tc>
                  <a:txBody>
                    <a:bodyPr/>
                    <a:lstStyle/>
                    <a:p>
                      <a:endParaRPr lang="pl-PL" sz="1800" dirty="0"/>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przygotowanie spotkań,</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prowadzenie wybranych spotkań,</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wybór i zapraszanie innych prowadzących (metodyków i ekspertów z określonych dziedzin),</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moderowanie forum dyskusyjnego na platformie internetowej,</a:t>
                      </a:r>
                    </a:p>
                    <a:p>
                      <a:pPr marL="285750" indent="-285750">
                        <a:buFont typeface="Arial" panose="020B0604020202020204" pitchFamily="34" charset="0"/>
                        <a:buChar char="•"/>
                      </a:pPr>
                      <a:r>
                        <a:rPr lang="pl-PL" sz="1800" b="0" i="0" u="none" strike="noStrike" kern="1200" baseline="0" dirty="0">
                          <a:solidFill>
                            <a:schemeClr val="dk1"/>
                          </a:solidFill>
                          <a:latin typeface="+mn-lt"/>
                          <a:ea typeface="+mn-ea"/>
                          <a:cs typeface="+mn-cs"/>
                        </a:rPr>
                        <a:t>zamieszczanie materiałów samokształceniowych na platformie internetowej</a:t>
                      </a:r>
                      <a:endParaRPr lang="pl-PL" sz="1800" dirty="0"/>
                    </a:p>
                  </a:txBody>
                  <a:tcPr marT="45684" marB="4568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341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980728"/>
            <a:ext cx="7344816" cy="792088"/>
          </a:xfrm>
        </p:spPr>
        <p:txBody>
          <a:bodyPr/>
          <a:lstStyle/>
          <a:p>
            <a:r>
              <a:rPr lang="pl-PL" sz="2200" dirty="0"/>
              <a:t>Dyskusja ukierunkowana na wzajemną współpracę – 15 min. </a:t>
            </a:r>
          </a:p>
        </p:txBody>
      </p:sp>
      <p:sp>
        <p:nvSpPr>
          <p:cNvPr id="3" name="Symbol zastępczy zawartości 2"/>
          <p:cNvSpPr>
            <a:spLocks noGrp="1"/>
          </p:cNvSpPr>
          <p:nvPr>
            <p:ph idx="1"/>
          </p:nvPr>
        </p:nvSpPr>
        <p:spPr>
          <a:xfrm>
            <a:off x="1547664" y="2060848"/>
            <a:ext cx="6192688" cy="3888432"/>
          </a:xfrm>
        </p:spPr>
        <p:txBody>
          <a:bodyPr/>
          <a:lstStyle/>
          <a:p>
            <a:endParaRPr lang="pl-PL" dirty="0"/>
          </a:p>
          <a:p>
            <a:pPr marL="457200" indent="-457200">
              <a:buAutoNum type="arabicParenR"/>
            </a:pPr>
            <a:r>
              <a:rPr lang="pl-PL" sz="2000" dirty="0">
                <a:solidFill>
                  <a:srgbClr val="4062B3"/>
                </a:solidFill>
              </a:rPr>
              <a:t>Jakie potencjalne korzyści widzę ze współpracy sieci?</a:t>
            </a:r>
          </a:p>
          <a:p>
            <a:pPr marL="457200" indent="-457200">
              <a:buAutoNum type="arabicParenR"/>
            </a:pPr>
            <a:endParaRPr lang="pl-PL" sz="2000" dirty="0">
              <a:solidFill>
                <a:srgbClr val="4062B3"/>
              </a:solidFill>
            </a:endParaRPr>
          </a:p>
          <a:p>
            <a:pPr marL="457200" indent="-457200">
              <a:buAutoNum type="arabicParenR"/>
            </a:pPr>
            <a:r>
              <a:rPr lang="pl-PL" sz="2000" dirty="0">
                <a:solidFill>
                  <a:srgbClr val="4062B3"/>
                </a:solidFill>
              </a:rPr>
              <a:t>Co mogę zaproponować od siebie jako mój wkład w pracę sieci? </a:t>
            </a:r>
          </a:p>
        </p:txBody>
      </p:sp>
    </p:spTree>
    <p:extLst>
      <p:ext uri="{BB962C8B-B14F-4D97-AF65-F5344CB8AC3E}">
        <p14:creationId xmlns:p14="http://schemas.microsoft.com/office/powerpoint/2010/main" val="100801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noChangeArrowheads="1"/>
          </p:cNvSpPr>
          <p:nvPr>
            <p:ph type="title"/>
          </p:nvPr>
        </p:nvSpPr>
        <p:spPr/>
        <p:txBody>
          <a:bodyPr/>
          <a:lstStyle/>
          <a:p>
            <a:r>
              <a:rPr lang="pl-PL" altLang="pl-PL" sz="2000" b="1"/>
              <a:t>Czynniki wpływające na wyjściową motywację uczestników sieci</a:t>
            </a:r>
          </a:p>
        </p:txBody>
      </p:sp>
      <p:sp>
        <p:nvSpPr>
          <p:cNvPr id="19459" name="Symbol zastępczy zawartości 2"/>
          <p:cNvSpPr>
            <a:spLocks noGrp="1" noChangeArrowheads="1"/>
          </p:cNvSpPr>
          <p:nvPr>
            <p:ph idx="1"/>
          </p:nvPr>
        </p:nvSpPr>
        <p:spPr>
          <a:xfrm>
            <a:off x="457200" y="1557338"/>
            <a:ext cx="8229600" cy="4525962"/>
          </a:xfrm>
        </p:spPr>
        <p:txBody>
          <a:bodyPr/>
          <a:lstStyle/>
          <a:p>
            <a:pPr marL="0" indent="0" algn="ctr">
              <a:buFontTx/>
              <a:buNone/>
            </a:pPr>
            <a:endParaRPr lang="pl-PL" altLang="pl-PL"/>
          </a:p>
          <a:p>
            <a:pPr marL="0" indent="0" algn="ctr">
              <a:buFontTx/>
              <a:buNone/>
            </a:pPr>
            <a:endParaRPr lang="pl-PL" altLang="pl-PL"/>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25538"/>
            <a:ext cx="6696075" cy="460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134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noChangeArrowheads="1"/>
          </p:cNvSpPr>
          <p:nvPr>
            <p:ph type="title"/>
          </p:nvPr>
        </p:nvSpPr>
        <p:spPr>
          <a:xfrm>
            <a:off x="179834" y="836712"/>
            <a:ext cx="7128792" cy="792088"/>
          </a:xfrm>
        </p:spPr>
        <p:txBody>
          <a:bodyPr/>
          <a:lstStyle/>
          <a:p>
            <a:r>
              <a:rPr lang="pl-PL" altLang="pl-PL" sz="2800" b="1" dirty="0"/>
              <a:t>Warunki wpływające na wejściową motywację uczestników sieci - WNIOSKI</a:t>
            </a:r>
            <a:endParaRPr lang="pl-PL" altLang="pl-PL" sz="2800" dirty="0"/>
          </a:p>
        </p:txBody>
      </p:sp>
      <p:sp>
        <p:nvSpPr>
          <p:cNvPr id="23555" name="Symbol zastępczy zawartości 2"/>
          <p:cNvSpPr>
            <a:spLocks noGrp="1" noChangeArrowheads="1"/>
          </p:cNvSpPr>
          <p:nvPr>
            <p:ph idx="1"/>
          </p:nvPr>
        </p:nvSpPr>
        <p:spPr>
          <a:xfrm>
            <a:off x="179834" y="1772816"/>
            <a:ext cx="8784654" cy="4176464"/>
          </a:xfrm>
        </p:spPr>
        <p:txBody>
          <a:bodyPr/>
          <a:lstStyle/>
          <a:p>
            <a:endParaRPr lang="pl-PL" altLang="pl-PL" sz="2400" b="1" dirty="0"/>
          </a:p>
          <a:p>
            <a:pPr marL="342900" indent="-342900">
              <a:buFont typeface="Wingdings" panose="05000000000000000000" pitchFamily="2" charset="2"/>
              <a:buChar char="§"/>
            </a:pPr>
            <a:r>
              <a:rPr lang="pl-PL" altLang="pl-PL" dirty="0"/>
              <a:t>SPOSÓB DELEGOWANIA DO UDZIAŁU W SIECI</a:t>
            </a:r>
          </a:p>
          <a:p>
            <a:pPr marL="342900" indent="-342900">
              <a:buFont typeface="Wingdings" panose="05000000000000000000" pitchFamily="2" charset="2"/>
              <a:buChar char="§"/>
            </a:pPr>
            <a:r>
              <a:rPr lang="pl-PL" altLang="pl-PL" dirty="0"/>
              <a:t>POSTAWA WOBEC SIECI JAKO FORMY UCZENIA SIĘ</a:t>
            </a:r>
          </a:p>
          <a:p>
            <a:pPr marL="342900" indent="-342900">
              <a:buFont typeface="Wingdings" panose="05000000000000000000" pitchFamily="2" charset="2"/>
              <a:buChar char="§"/>
            </a:pPr>
            <a:r>
              <a:rPr lang="pl-PL" altLang="pl-PL" dirty="0"/>
              <a:t>OCZEKIWANE KORZYŚCI UDZIAŁU W SIECI</a:t>
            </a:r>
          </a:p>
          <a:p>
            <a:pPr marL="342900" indent="-342900">
              <a:buFont typeface="Wingdings" panose="05000000000000000000" pitchFamily="2" charset="2"/>
              <a:buChar char="§"/>
            </a:pPr>
            <a:r>
              <a:rPr lang="pl-PL" altLang="pl-PL" dirty="0"/>
              <a:t>GOTOWOŚĆ DO DZIELENIA SIĘ DOŚWIADCZENIEM</a:t>
            </a:r>
          </a:p>
          <a:p>
            <a:pPr marL="342900" indent="-342900">
              <a:buFont typeface="Wingdings" panose="05000000000000000000" pitchFamily="2" charset="2"/>
              <a:buChar char="§"/>
            </a:pPr>
            <a:r>
              <a:rPr lang="pl-PL" altLang="pl-PL" dirty="0"/>
              <a:t>DOJRZAŁOŚĆ ZAWODOWA UCZESTNIKÓW SIECI</a:t>
            </a:r>
          </a:p>
          <a:p>
            <a:pPr marL="342900" indent="-342900">
              <a:buFont typeface="Wingdings" panose="05000000000000000000" pitchFamily="2" charset="2"/>
              <a:buChar char="§"/>
            </a:pPr>
            <a:r>
              <a:rPr lang="pl-PL" altLang="pl-PL" dirty="0"/>
              <a:t>………………………………………………………………</a:t>
            </a:r>
            <a:endParaRPr lang="pl-PL" altLang="pl-PL" sz="2400" dirty="0"/>
          </a:p>
        </p:txBody>
      </p:sp>
    </p:spTree>
    <p:extLst>
      <p:ext uri="{BB962C8B-B14F-4D97-AF65-F5344CB8AC3E}">
        <p14:creationId xmlns:p14="http://schemas.microsoft.com/office/powerpoint/2010/main" val="411944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noChangeArrowheads="1"/>
          </p:cNvSpPr>
          <p:nvPr>
            <p:ph type="title"/>
          </p:nvPr>
        </p:nvSpPr>
        <p:spPr/>
        <p:txBody>
          <a:bodyPr/>
          <a:lstStyle/>
          <a:p>
            <a:pPr algn="l"/>
            <a:r>
              <a:rPr lang="pl-PL" altLang="pl-PL" sz="2800" b="1"/>
              <a:t>Jak zachęcić nauczycieli do pracy w sieci współpracy i samorozwoju?</a:t>
            </a:r>
            <a:br>
              <a:rPr lang="pl-PL" altLang="pl-PL" sz="2800" b="1"/>
            </a:br>
            <a:r>
              <a:rPr lang="pl-PL" altLang="pl-PL" sz="2400"/>
              <a:t>Ćwiczenie nr 3</a:t>
            </a:r>
          </a:p>
        </p:txBody>
      </p:sp>
      <p:sp>
        <p:nvSpPr>
          <p:cNvPr id="18435" name="Symbol zastępczy zawartości 2">
            <a:extLst>
              <a:ext uri="{FF2B5EF4-FFF2-40B4-BE49-F238E27FC236}">
                <a16:creationId xmlns:a16="http://schemas.microsoft.com/office/drawing/2014/main" id="{8979EF7E-8102-4C7B-ADDD-7FB6551362DD}"/>
              </a:ext>
            </a:extLst>
          </p:cNvPr>
          <p:cNvSpPr>
            <a:spLocks noGrp="1"/>
          </p:cNvSpPr>
          <p:nvPr>
            <p:ph idx="1"/>
          </p:nvPr>
        </p:nvSpPr>
        <p:spPr>
          <a:xfrm>
            <a:off x="179834" y="2204864"/>
            <a:ext cx="8784654" cy="3744416"/>
          </a:xfrm>
        </p:spPr>
        <p:txBody>
          <a:bodyPr/>
          <a:lstStyle/>
          <a:p>
            <a:pPr marL="0" indent="0">
              <a:buFontTx/>
              <a:buNone/>
              <a:defRPr/>
            </a:pPr>
            <a:r>
              <a:rPr lang="pl-PL" sz="2800" dirty="0"/>
              <a:t>Kryteria doboru uczestników ( z perspektywy organu prowadzącego)</a:t>
            </a:r>
          </a:p>
          <a:p>
            <a:pPr marL="514350" indent="-514350">
              <a:buFontTx/>
              <a:buAutoNum type="arabicPeriod"/>
              <a:defRPr/>
            </a:pPr>
            <a:r>
              <a:rPr lang="pl-PL" sz="2800" dirty="0"/>
              <a:t>………………………………………………………</a:t>
            </a:r>
          </a:p>
          <a:p>
            <a:pPr marL="514350" indent="-514350">
              <a:buFontTx/>
              <a:buAutoNum type="arabicPeriod"/>
              <a:defRPr/>
            </a:pPr>
            <a:r>
              <a:rPr lang="pl-PL" sz="2800" dirty="0"/>
              <a:t>………………………………………………………</a:t>
            </a:r>
          </a:p>
          <a:p>
            <a:pPr marL="514350" indent="-514350">
              <a:buFontTx/>
              <a:buAutoNum type="arabicPeriod"/>
              <a:defRPr/>
            </a:pPr>
            <a:r>
              <a:rPr lang="pl-PL" sz="2800" dirty="0"/>
              <a:t>………………………………………………………</a:t>
            </a:r>
            <a:endParaRPr lang="pl-PL" altLang="pl-PL" sz="2800" dirty="0"/>
          </a:p>
        </p:txBody>
      </p:sp>
    </p:spTree>
    <p:extLst>
      <p:ext uri="{BB962C8B-B14F-4D97-AF65-F5344CB8AC3E}">
        <p14:creationId xmlns:p14="http://schemas.microsoft.com/office/powerpoint/2010/main" val="264309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313F572-7ECE-448C-ABC5-7840E4A2EA99}"/>
              </a:ext>
            </a:extLst>
          </p:cNvPr>
          <p:cNvSpPr>
            <a:spLocks noGrp="1" noChangeArrowheads="1"/>
          </p:cNvSpPr>
          <p:nvPr>
            <p:ph type="title"/>
          </p:nvPr>
        </p:nvSpPr>
        <p:spPr>
          <a:xfrm>
            <a:off x="468313" y="404813"/>
            <a:ext cx="8077200" cy="1339850"/>
          </a:xfrm>
        </p:spPr>
        <p:txBody>
          <a:bodyPr>
            <a:normAutofit/>
          </a:bodyPr>
          <a:lstStyle/>
          <a:p>
            <a:pPr>
              <a:defRPr/>
            </a:pPr>
            <a:r>
              <a:rPr lang="pl-PL" sz="2400" dirty="0"/>
              <a:t>Kryteria doboru uczestników do pracy w sieciach</a:t>
            </a:r>
            <a:br>
              <a:rPr lang="pl-PL" sz="2400" dirty="0"/>
            </a:br>
            <a:r>
              <a:rPr lang="pl-PL" sz="2400" dirty="0"/>
              <a:t>(z perspektywy organu prowadzącego)</a:t>
            </a:r>
            <a:endParaRPr lang="pl-PL" sz="2400" b="1" dirty="0">
              <a:latin typeface="+mn-lt"/>
            </a:endParaRPr>
          </a:p>
        </p:txBody>
      </p:sp>
      <p:sp>
        <p:nvSpPr>
          <p:cNvPr id="20483" name="Rectangle 3">
            <a:extLst>
              <a:ext uri="{FF2B5EF4-FFF2-40B4-BE49-F238E27FC236}">
                <a16:creationId xmlns:a16="http://schemas.microsoft.com/office/drawing/2014/main" id="{910460ED-FCA2-4A7F-8D6D-7368DDF61A26}"/>
              </a:ext>
            </a:extLst>
          </p:cNvPr>
          <p:cNvSpPr>
            <a:spLocks noGrp="1" noChangeArrowheads="1"/>
          </p:cNvSpPr>
          <p:nvPr>
            <p:ph idx="1"/>
          </p:nvPr>
        </p:nvSpPr>
        <p:spPr>
          <a:xfrm>
            <a:off x="539750" y="1484313"/>
            <a:ext cx="7993063" cy="4465637"/>
          </a:xfrm>
        </p:spPr>
        <p:txBody>
          <a:bodyPr/>
          <a:lstStyle/>
          <a:p>
            <a:pPr marL="0" indent="0">
              <a:buFontTx/>
              <a:buNone/>
              <a:defRPr/>
            </a:pPr>
            <a:r>
              <a:rPr lang="pl-PL" sz="1800" dirty="0"/>
              <a:t>np</a:t>
            </a:r>
            <a:r>
              <a:rPr lang="pl-PL" sz="1800" i="1" dirty="0"/>
              <a:t>.:</a:t>
            </a:r>
          </a:p>
          <a:p>
            <a:pPr marL="285750" indent="-285750">
              <a:buFont typeface="Wingdings" panose="05000000000000000000" pitchFamily="2" charset="2"/>
              <a:buChar char="§"/>
              <a:defRPr/>
            </a:pPr>
            <a:r>
              <a:rPr lang="pl-PL" sz="1800" i="1" dirty="0"/>
              <a:t>postawa, </a:t>
            </a:r>
            <a:r>
              <a:rPr lang="pl-PL" sz="1800" b="1" i="1" dirty="0"/>
              <a:t>kompetencje i potencjał dyrektora i kadry kierowniczej</a:t>
            </a:r>
            <a:r>
              <a:rPr lang="pl-PL" sz="1800" i="1" dirty="0"/>
              <a:t> i ich zaangażowanie w proces wprowadzania zmiany;</a:t>
            </a:r>
            <a:endParaRPr lang="pl-PL" sz="1800" dirty="0"/>
          </a:p>
          <a:p>
            <a:pPr marL="285750" indent="-285750">
              <a:buFont typeface="Wingdings" panose="05000000000000000000" pitchFamily="2" charset="2"/>
              <a:buChar char="§"/>
              <a:defRPr/>
            </a:pPr>
            <a:r>
              <a:rPr lang="pl-PL" sz="1800" b="1" i="1" dirty="0"/>
              <a:t>potencjał rady pedagogicznej</a:t>
            </a:r>
            <a:r>
              <a:rPr lang="pl-PL" sz="1800" i="1" dirty="0"/>
              <a:t>, naturalni liderzy zmiany, edukatorzy, wyłonieni z grona pedagogicznego (lub się wyłonią w trakcie wprowadzania zmiany);</a:t>
            </a:r>
            <a:endParaRPr lang="pl-PL" sz="1800" dirty="0"/>
          </a:p>
          <a:p>
            <a:pPr marL="285750" indent="-285750">
              <a:buFont typeface="Wingdings" panose="05000000000000000000" pitchFamily="2" charset="2"/>
              <a:buChar char="§"/>
              <a:defRPr/>
            </a:pPr>
            <a:r>
              <a:rPr lang="pl-PL" sz="1800" b="1" i="1" dirty="0"/>
              <a:t>doświadczenie dyrektorów i nauczycieli w realizacji projektów</a:t>
            </a:r>
            <a:r>
              <a:rPr lang="pl-PL" sz="1800" i="1" dirty="0"/>
              <a:t> (np. projekt SORE, podczas realizacji którego szkoły miały już okazję sprawdzić nowy model wspomagania);</a:t>
            </a:r>
            <a:endParaRPr lang="pl-PL" sz="1800" dirty="0"/>
          </a:p>
          <a:p>
            <a:pPr marL="285750" indent="-285750">
              <a:buFont typeface="Wingdings" panose="05000000000000000000" pitchFamily="2" charset="2"/>
              <a:buChar char="§"/>
              <a:defRPr/>
            </a:pPr>
            <a:r>
              <a:rPr lang="pl-PL" sz="1800" b="1" i="1" dirty="0"/>
              <a:t>rodzaje i formy oraz jakość współpracy szkół z poradniami, ośrodkami doskonalenia nauczycieli oraz z bibliotekami pedagogicznymi;</a:t>
            </a:r>
          </a:p>
          <a:p>
            <a:pPr marL="285750" indent="-285750">
              <a:buFont typeface="Wingdings" panose="05000000000000000000" pitchFamily="2" charset="2"/>
              <a:buChar char="§"/>
              <a:defRPr/>
            </a:pPr>
            <a:r>
              <a:rPr lang="pl-PL" sz="1800" b="1" i="1" dirty="0"/>
              <a:t>……………………………………………………………………………..</a:t>
            </a:r>
            <a:endParaRPr lang="pl-PL" sz="1800" dirty="0"/>
          </a:p>
          <a:p>
            <a:pPr marL="0" indent="0">
              <a:buFontTx/>
              <a:buNone/>
              <a:defRPr/>
            </a:pPr>
            <a:endParaRPr lang="pl-PL" altLang="pl-PL" sz="1800" i="1" dirty="0"/>
          </a:p>
        </p:txBody>
      </p:sp>
    </p:spTree>
    <p:extLst>
      <p:ext uri="{BB962C8B-B14F-4D97-AF65-F5344CB8AC3E}">
        <p14:creationId xmlns:p14="http://schemas.microsoft.com/office/powerpoint/2010/main" val="189245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ymbol zastępczy zawartości 2"/>
          <p:cNvSpPr>
            <a:spLocks noGrp="1" noChangeArrowheads="1"/>
          </p:cNvSpPr>
          <p:nvPr>
            <p:ph idx="1"/>
          </p:nvPr>
        </p:nvSpPr>
        <p:spPr>
          <a:xfrm>
            <a:off x="827584" y="2132856"/>
            <a:ext cx="8136904" cy="3096344"/>
          </a:xfrm>
        </p:spPr>
        <p:txBody>
          <a:bodyPr/>
          <a:lstStyle/>
          <a:p>
            <a:pPr marL="0" indent="0">
              <a:buFontTx/>
              <a:buNone/>
            </a:pPr>
            <a:endParaRPr lang="pl-PL" altLang="pl-PL" sz="2800" b="1" dirty="0"/>
          </a:p>
          <a:p>
            <a:pPr marL="0" indent="0">
              <a:buFontTx/>
              <a:buNone/>
            </a:pPr>
            <a:r>
              <a:rPr lang="pl-PL" altLang="pl-PL" sz="2800" b="1" dirty="0"/>
              <a:t>II część – </a:t>
            </a:r>
            <a:r>
              <a:rPr lang="pl-PL" altLang="pl-PL" sz="2800" dirty="0"/>
              <a:t>Przykłady funkcjonowania sieci </a:t>
            </a:r>
          </a:p>
        </p:txBody>
      </p:sp>
    </p:spTree>
    <p:extLst>
      <p:ext uri="{BB962C8B-B14F-4D97-AF65-F5344CB8AC3E}">
        <p14:creationId xmlns:p14="http://schemas.microsoft.com/office/powerpoint/2010/main" val="53138866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noChangeArrowheads="1"/>
          </p:cNvSpPr>
          <p:nvPr>
            <p:ph type="title"/>
          </p:nvPr>
        </p:nvSpPr>
        <p:spPr/>
        <p:txBody>
          <a:bodyPr/>
          <a:lstStyle/>
          <a:p>
            <a:r>
              <a:rPr lang="pl-PL" altLang="pl-PL" sz="2000" b="1"/>
              <a:t>Tworzenie rocznego planu pracy sieci</a:t>
            </a:r>
          </a:p>
        </p:txBody>
      </p:sp>
      <p:pic>
        <p:nvPicPr>
          <p:cNvPr id="440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125538"/>
            <a:ext cx="8642350" cy="4391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6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noChangeArrowheads="1"/>
          </p:cNvSpPr>
          <p:nvPr>
            <p:ph type="title"/>
          </p:nvPr>
        </p:nvSpPr>
        <p:spPr/>
        <p:txBody>
          <a:bodyPr/>
          <a:lstStyle/>
          <a:p>
            <a:pPr algn="l"/>
            <a:r>
              <a:rPr lang="pl-PL" altLang="pl-PL" dirty="0"/>
              <a:t>Plan </a:t>
            </a:r>
          </a:p>
        </p:txBody>
      </p:sp>
      <p:sp>
        <p:nvSpPr>
          <p:cNvPr id="4099" name="Symbol zastępczy zawartości 2"/>
          <p:cNvSpPr>
            <a:spLocks noGrp="1" noChangeArrowheads="1"/>
          </p:cNvSpPr>
          <p:nvPr>
            <p:ph idx="1"/>
          </p:nvPr>
        </p:nvSpPr>
        <p:spPr/>
        <p:txBody>
          <a:bodyPr/>
          <a:lstStyle/>
          <a:p>
            <a:pPr marL="0" indent="0">
              <a:buFontTx/>
              <a:buNone/>
            </a:pPr>
            <a:endParaRPr lang="pl-PL" altLang="pl-PL" sz="2400" dirty="0"/>
          </a:p>
          <a:p>
            <a:r>
              <a:rPr lang="pl-PL" altLang="pl-PL" dirty="0"/>
              <a:t>Część I. Wprowadzenie</a:t>
            </a:r>
            <a:br>
              <a:rPr lang="pl-PL" altLang="pl-PL" dirty="0"/>
            </a:br>
            <a:r>
              <a:rPr lang="pl-PL" altLang="pl-PL" dirty="0"/>
              <a:t>Część II. Przykłady funkcjonowania sieci</a:t>
            </a:r>
            <a:br>
              <a:rPr lang="pl-PL" altLang="pl-PL" dirty="0"/>
            </a:br>
            <a:r>
              <a:rPr lang="pl-PL" altLang="pl-PL" dirty="0"/>
              <a:t>Część III. Sieci dla samorządowców </a:t>
            </a:r>
            <a:br>
              <a:rPr lang="pl-PL" altLang="pl-PL" dirty="0"/>
            </a:br>
            <a:r>
              <a:rPr lang="pl-PL" altLang="pl-PL" dirty="0"/>
              <a:t>Część IV. Platforma jako narzędzie do realizacji sieci współpracy</a:t>
            </a:r>
            <a:endParaRPr lang="pl-PL" altLang="pl-PL" sz="2400" dirty="0"/>
          </a:p>
        </p:txBody>
      </p:sp>
    </p:spTree>
    <p:extLst>
      <p:ext uri="{BB962C8B-B14F-4D97-AF65-F5344CB8AC3E}">
        <p14:creationId xmlns:p14="http://schemas.microsoft.com/office/powerpoint/2010/main" val="170215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noChangeArrowheads="1"/>
          </p:cNvSpPr>
          <p:nvPr>
            <p:ph type="title"/>
          </p:nvPr>
        </p:nvSpPr>
        <p:spPr/>
        <p:txBody>
          <a:bodyPr/>
          <a:lstStyle/>
          <a:p>
            <a:r>
              <a:rPr lang="pl-PL" altLang="pl-PL" sz="2000" b="1"/>
              <a:t>PRZYKŁADY SIECI WSPÓŁPRACY I SAMOKSZTAŁCENIA  </a:t>
            </a:r>
            <a:br>
              <a:rPr lang="pl-PL" altLang="pl-PL"/>
            </a:br>
            <a:endParaRPr lang="pl-PL" altLang="pl-PL"/>
          </a:p>
        </p:txBody>
      </p:sp>
      <p:sp>
        <p:nvSpPr>
          <p:cNvPr id="3" name="Symbol zastępczy zawartości 2">
            <a:extLst>
              <a:ext uri="{FF2B5EF4-FFF2-40B4-BE49-F238E27FC236}">
                <a16:creationId xmlns:a16="http://schemas.microsoft.com/office/drawing/2014/main" id="{C802F23E-1512-4673-B8C4-C2B305792F9B}"/>
              </a:ext>
            </a:extLst>
          </p:cNvPr>
          <p:cNvSpPr>
            <a:spLocks noGrp="1"/>
          </p:cNvSpPr>
          <p:nvPr>
            <p:ph idx="1"/>
          </p:nvPr>
        </p:nvSpPr>
        <p:spPr>
          <a:xfrm>
            <a:off x="683568" y="1124744"/>
            <a:ext cx="8280920" cy="4824536"/>
          </a:xfrm>
        </p:spPr>
        <p:txBody>
          <a:bodyPr/>
          <a:lstStyle/>
          <a:p>
            <a:pPr marL="0" indent="0">
              <a:buFontTx/>
              <a:buNone/>
              <a:defRPr/>
            </a:pPr>
            <a:r>
              <a:rPr lang="pl-PL" dirty="0"/>
              <a:t>Studium przypadku </a:t>
            </a:r>
          </a:p>
          <a:p>
            <a:pPr marL="457200" indent="-457200">
              <a:buFontTx/>
              <a:buAutoNum type="arabicPeriod"/>
              <a:defRPr/>
            </a:pPr>
            <a:r>
              <a:rPr lang="pl-PL" sz="2400" dirty="0"/>
              <a:t>Prac w 4 zespołach </a:t>
            </a:r>
          </a:p>
          <a:p>
            <a:pPr marL="457200" indent="-457200">
              <a:buFontTx/>
              <a:buAutoNum type="arabicPeriod"/>
              <a:defRPr/>
            </a:pPr>
            <a:r>
              <a:rPr lang="pl-PL" dirty="0"/>
              <a:t>Analiza przykładów funkcjonowania sieci </a:t>
            </a:r>
          </a:p>
          <a:p>
            <a:pPr marL="457200" indent="-457200">
              <a:buFontTx/>
              <a:buAutoNum type="arabicPeriod"/>
              <a:defRPr/>
            </a:pPr>
            <a:r>
              <a:rPr lang="pl-PL" dirty="0"/>
              <a:t>Przygotowanie odpowiedzi na pytania/uzasadnienie: </a:t>
            </a:r>
            <a:endParaRPr lang="pl-PL" sz="2400" dirty="0"/>
          </a:p>
          <a:p>
            <a:pPr marL="0" indent="0">
              <a:buFontTx/>
              <a:buNone/>
              <a:defRPr/>
            </a:pPr>
            <a:endParaRPr lang="pl-PL" dirty="0"/>
          </a:p>
          <a:p>
            <a:pPr marL="342900" indent="-342900">
              <a:buFont typeface="Wingdings" panose="05000000000000000000" pitchFamily="2" charset="2"/>
              <a:buChar char="§"/>
              <a:defRPr/>
            </a:pPr>
            <a:r>
              <a:rPr lang="pl-PL" sz="2400" dirty="0"/>
              <a:t> Czy w Waszej Gminie/Powiecie jest możliwość stworzenia takiej sieci – uzasadnienie?</a:t>
            </a:r>
          </a:p>
          <a:p>
            <a:pPr marL="342900" indent="-342900">
              <a:buFont typeface="Wingdings" panose="05000000000000000000" pitchFamily="2" charset="2"/>
              <a:buChar char="§"/>
              <a:defRPr/>
            </a:pPr>
            <a:r>
              <a:rPr lang="pl-PL" sz="2400" dirty="0"/>
              <a:t>Zaproponujcie na podstawie przykładów funkcjonowanie podobnych sieci u Was. Jakie wprowadzilibyście zmiany i dlaczego?</a:t>
            </a:r>
          </a:p>
          <a:p>
            <a:pPr>
              <a:defRPr/>
            </a:pPr>
            <a:endParaRPr lang="pl-PL" sz="2400" dirty="0"/>
          </a:p>
        </p:txBody>
      </p:sp>
    </p:spTree>
    <p:extLst>
      <p:ext uri="{BB962C8B-B14F-4D97-AF65-F5344CB8AC3E}">
        <p14:creationId xmlns:p14="http://schemas.microsoft.com/office/powerpoint/2010/main" val="72918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ytuł 1"/>
          <p:cNvSpPr>
            <a:spLocks noGrp="1" noChangeArrowheads="1"/>
          </p:cNvSpPr>
          <p:nvPr>
            <p:ph type="title"/>
          </p:nvPr>
        </p:nvSpPr>
        <p:spPr/>
        <p:txBody>
          <a:bodyPr/>
          <a:lstStyle/>
          <a:p>
            <a:pPr algn="l"/>
            <a:r>
              <a:rPr lang="pl-PL" altLang="pl-PL" sz="2400" b="1"/>
              <a:t>Modele tworzenia sieci współpracy na terenie danej jednostki samorządu terytorialnego</a:t>
            </a:r>
          </a:p>
        </p:txBody>
      </p:sp>
      <p:sp>
        <p:nvSpPr>
          <p:cNvPr id="26627" name="Symbol zastępczy zawartości 2">
            <a:extLst>
              <a:ext uri="{FF2B5EF4-FFF2-40B4-BE49-F238E27FC236}">
                <a16:creationId xmlns:a16="http://schemas.microsoft.com/office/drawing/2014/main" id="{B4D20787-5705-417E-908A-F919B8994BEF}"/>
              </a:ext>
            </a:extLst>
          </p:cNvPr>
          <p:cNvSpPr>
            <a:spLocks noGrp="1"/>
          </p:cNvSpPr>
          <p:nvPr>
            <p:ph idx="1"/>
          </p:nvPr>
        </p:nvSpPr>
        <p:spPr>
          <a:xfrm>
            <a:off x="827584" y="1628800"/>
            <a:ext cx="8136904" cy="4320480"/>
          </a:xfrm>
        </p:spPr>
        <p:txBody>
          <a:bodyPr/>
          <a:lstStyle/>
          <a:p>
            <a:pPr marL="0" indent="0">
              <a:buFontTx/>
              <a:buNone/>
              <a:defRPr/>
            </a:pPr>
            <a:r>
              <a:rPr lang="pl-PL" altLang="pl-PL" dirty="0"/>
              <a:t>Jakie sieci mogłyby funkcjonować w waszych gminach/ miastach/ powiatach </a:t>
            </a:r>
            <a:r>
              <a:rPr lang="pl-PL" altLang="pl-PL" sz="2400" dirty="0"/>
              <a:t>dla:</a:t>
            </a:r>
          </a:p>
          <a:p>
            <a:pPr>
              <a:buFontTx/>
              <a:buChar char="-"/>
              <a:defRPr/>
            </a:pPr>
            <a:r>
              <a:rPr lang="pl-PL" altLang="pl-PL" sz="2400" dirty="0"/>
              <a:t> nauczycieli,</a:t>
            </a:r>
          </a:p>
          <a:p>
            <a:pPr>
              <a:buFontTx/>
              <a:buChar char="-"/>
              <a:defRPr/>
            </a:pPr>
            <a:r>
              <a:rPr lang="pl-PL" altLang="pl-PL" sz="2400" dirty="0"/>
              <a:t> dyrektorów,</a:t>
            </a:r>
          </a:p>
          <a:p>
            <a:pPr>
              <a:buFontTx/>
              <a:buChar char="-"/>
              <a:defRPr/>
            </a:pPr>
            <a:r>
              <a:rPr lang="pl-PL" altLang="pl-PL" sz="2400" u="sng" dirty="0"/>
              <a:t>Samorządowców?</a:t>
            </a:r>
            <a:endParaRPr lang="pl-PL" altLang="pl-PL" sz="2400" dirty="0"/>
          </a:p>
          <a:p>
            <a:pPr marL="0" indent="0">
              <a:buFontTx/>
              <a:buNone/>
              <a:defRPr/>
            </a:pPr>
            <a:r>
              <a:rPr lang="pl-PL" altLang="pl-PL" sz="2400" dirty="0"/>
              <a:t> </a:t>
            </a:r>
          </a:p>
          <a:p>
            <a:pPr>
              <a:buFontTx/>
              <a:buChar char="-"/>
              <a:defRPr/>
            </a:pPr>
            <a:endParaRPr lang="pl-PL" altLang="pl-PL" sz="2400" dirty="0"/>
          </a:p>
          <a:p>
            <a:pPr marL="457200" indent="-457200">
              <a:buFontTx/>
              <a:buAutoNum type="arabicPeriod"/>
              <a:defRPr/>
            </a:pPr>
            <a:endParaRPr lang="pl-PL" altLang="pl-PL" sz="2400" dirty="0"/>
          </a:p>
        </p:txBody>
      </p:sp>
    </p:spTree>
    <p:extLst>
      <p:ext uri="{BB962C8B-B14F-4D97-AF65-F5344CB8AC3E}">
        <p14:creationId xmlns:p14="http://schemas.microsoft.com/office/powerpoint/2010/main" val="144434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ytuł 1"/>
          <p:cNvSpPr>
            <a:spLocks noGrp="1" noChangeArrowheads="1"/>
          </p:cNvSpPr>
          <p:nvPr>
            <p:ph type="title"/>
          </p:nvPr>
        </p:nvSpPr>
        <p:spPr/>
        <p:txBody>
          <a:bodyPr/>
          <a:lstStyle/>
          <a:p>
            <a:pPr algn="l"/>
            <a:r>
              <a:rPr lang="pl-PL" altLang="pl-PL" sz="2400" b="1"/>
              <a:t>Przykładowe sieci współpracy:</a:t>
            </a:r>
          </a:p>
        </p:txBody>
      </p:sp>
      <p:sp>
        <p:nvSpPr>
          <p:cNvPr id="50179" name="Symbol zastępczy zawartości 2"/>
          <p:cNvSpPr>
            <a:spLocks noGrp="1" noChangeArrowheads="1"/>
          </p:cNvSpPr>
          <p:nvPr>
            <p:ph idx="1"/>
          </p:nvPr>
        </p:nvSpPr>
        <p:spPr>
          <a:xfrm>
            <a:off x="179834" y="2276872"/>
            <a:ext cx="8784654" cy="3672408"/>
          </a:xfrm>
        </p:spPr>
        <p:txBody>
          <a:bodyPr/>
          <a:lstStyle/>
          <a:p>
            <a:pPr marL="342900" indent="-342900">
              <a:buFont typeface="Wingdings" panose="05000000000000000000" pitchFamily="2" charset="2"/>
              <a:buChar char="§"/>
            </a:pPr>
            <a:r>
              <a:rPr lang="pl-PL" altLang="pl-PL" sz="2400" i="1" dirty="0"/>
              <a:t>sieć  pracowników samorządowych – decydentów, pracowników operacyjnych, radnych;</a:t>
            </a:r>
            <a:endParaRPr lang="pl-PL" altLang="pl-PL" sz="2400" dirty="0"/>
          </a:p>
          <a:p>
            <a:pPr marL="342900" indent="-342900">
              <a:buFont typeface="Wingdings" panose="05000000000000000000" pitchFamily="2" charset="2"/>
              <a:buChar char="§"/>
            </a:pPr>
            <a:endParaRPr lang="pl-PL" altLang="pl-PL" sz="2400" i="1" dirty="0"/>
          </a:p>
          <a:p>
            <a:pPr marL="342900" indent="-342900">
              <a:buFont typeface="Wingdings" panose="05000000000000000000" pitchFamily="2" charset="2"/>
              <a:buChar char="§"/>
            </a:pPr>
            <a:r>
              <a:rPr lang="pl-PL" altLang="pl-PL" sz="2400" i="1" dirty="0"/>
              <a:t>sieć nauczycieli: kadra kierownicza,  nauczyciele z niskim stażem, nauczyciele w trakcie awansu zawodowego, nauczyciele-przedmiotowcy.</a:t>
            </a:r>
            <a:endParaRPr lang="pl-PL" altLang="pl-PL" sz="2400" dirty="0"/>
          </a:p>
          <a:p>
            <a:endParaRPr lang="pl-PL" altLang="pl-PL" dirty="0"/>
          </a:p>
        </p:txBody>
      </p:sp>
    </p:spTree>
    <p:extLst>
      <p:ext uri="{BB962C8B-B14F-4D97-AF65-F5344CB8AC3E}">
        <p14:creationId xmlns:p14="http://schemas.microsoft.com/office/powerpoint/2010/main" val="3101422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ytuł 1"/>
          <p:cNvSpPr>
            <a:spLocks noGrp="1" noChangeArrowheads="1"/>
          </p:cNvSpPr>
          <p:nvPr>
            <p:ph type="title"/>
          </p:nvPr>
        </p:nvSpPr>
        <p:spPr>
          <a:xfrm>
            <a:off x="468313" y="836613"/>
            <a:ext cx="8229600" cy="1143000"/>
          </a:xfrm>
        </p:spPr>
        <p:txBody>
          <a:bodyPr/>
          <a:lstStyle/>
          <a:p>
            <a:r>
              <a:rPr lang="pl-PL" altLang="pl-PL" sz="2400" b="1"/>
              <a:t>Wnioski:</a:t>
            </a:r>
          </a:p>
        </p:txBody>
      </p:sp>
      <p:sp>
        <p:nvSpPr>
          <p:cNvPr id="16387" name="Symbol zastępczy zawartości 2">
            <a:extLst>
              <a:ext uri="{FF2B5EF4-FFF2-40B4-BE49-F238E27FC236}">
                <a16:creationId xmlns:a16="http://schemas.microsoft.com/office/drawing/2014/main" id="{8453774D-EA03-47CE-95A5-DFE6F1538229}"/>
              </a:ext>
            </a:extLst>
          </p:cNvPr>
          <p:cNvSpPr>
            <a:spLocks noGrp="1"/>
          </p:cNvSpPr>
          <p:nvPr>
            <p:ph idx="1"/>
          </p:nvPr>
        </p:nvSpPr>
        <p:spPr>
          <a:xfrm>
            <a:off x="179834" y="1979612"/>
            <a:ext cx="8784654" cy="3969667"/>
          </a:xfrm>
        </p:spPr>
        <p:txBody>
          <a:bodyPr/>
          <a:lstStyle/>
          <a:p>
            <a:pPr algn="just">
              <a:defRPr/>
            </a:pPr>
            <a:r>
              <a:rPr lang="pl-PL" sz="2000" u="sng" dirty="0"/>
              <a:t>Sposoby,</a:t>
            </a:r>
            <a:r>
              <a:rPr lang="pl-PL" sz="2000" dirty="0"/>
              <a:t> </a:t>
            </a:r>
            <a:r>
              <a:rPr lang="pl-PL" sz="2000" u="sng" dirty="0"/>
              <a:t>formy </a:t>
            </a:r>
            <a:r>
              <a:rPr lang="pl-PL" sz="2000" dirty="0"/>
              <a:t>i</a:t>
            </a:r>
            <a:r>
              <a:rPr lang="pl-PL" sz="2000" u="sng" dirty="0"/>
              <a:t> możliwości</a:t>
            </a:r>
            <a:r>
              <a:rPr lang="pl-PL" sz="2000" dirty="0"/>
              <a:t> budowania lokalnych sieci współpracy i samokształcenia są różnorodne, zależne od potencjału lokalnego w postaci instytucji, ludzi, ale także typu samorządu;</a:t>
            </a:r>
          </a:p>
          <a:p>
            <a:pPr algn="just">
              <a:defRPr/>
            </a:pPr>
            <a:endParaRPr lang="pl-PL" sz="2000" u="sng" dirty="0"/>
          </a:p>
          <a:p>
            <a:pPr algn="just">
              <a:defRPr/>
            </a:pPr>
            <a:r>
              <a:rPr lang="pl-PL" sz="2000" u="sng" dirty="0"/>
              <a:t>korzyści</a:t>
            </a:r>
            <a:r>
              <a:rPr lang="pl-PL" sz="2000" dirty="0"/>
              <a:t> wynikające z funkcjonowania lokalnych sieci współpracy i samokształcenia dotyczą budowania kapitału społecznego, integracji środowiska oświatowego, sprzyjają wymianie doświadczeń, pozwalają wyjść nauczycielom poza swoje środowisko szkolne;</a:t>
            </a:r>
          </a:p>
          <a:p>
            <a:pPr algn="just">
              <a:defRPr/>
            </a:pPr>
            <a:r>
              <a:rPr lang="pl-PL" sz="2000" dirty="0"/>
              <a:t> </a:t>
            </a:r>
          </a:p>
          <a:p>
            <a:pPr marL="0" indent="0">
              <a:buFontTx/>
              <a:buNone/>
              <a:defRPr/>
            </a:pPr>
            <a:endParaRPr lang="pl-PL" altLang="pl-PL" sz="2400" dirty="0"/>
          </a:p>
        </p:txBody>
      </p:sp>
    </p:spTree>
    <p:extLst>
      <p:ext uri="{BB962C8B-B14F-4D97-AF65-F5344CB8AC3E}">
        <p14:creationId xmlns:p14="http://schemas.microsoft.com/office/powerpoint/2010/main" val="2462034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ymbol zastępczy zawartości 2"/>
          <p:cNvSpPr>
            <a:spLocks noGrp="1" noChangeArrowheads="1"/>
          </p:cNvSpPr>
          <p:nvPr>
            <p:ph idx="1"/>
          </p:nvPr>
        </p:nvSpPr>
        <p:spPr>
          <a:xfrm>
            <a:off x="1835696" y="1700808"/>
            <a:ext cx="5832648" cy="2880320"/>
          </a:xfrm>
        </p:spPr>
        <p:txBody>
          <a:bodyPr/>
          <a:lstStyle/>
          <a:p>
            <a:pPr marL="0" indent="0">
              <a:buFontTx/>
              <a:buNone/>
            </a:pPr>
            <a:endParaRPr lang="pl-PL" altLang="pl-PL" sz="2800" b="1" dirty="0"/>
          </a:p>
          <a:p>
            <a:pPr marL="0" indent="0">
              <a:buFontTx/>
              <a:buNone/>
            </a:pPr>
            <a:r>
              <a:rPr lang="pl-PL" altLang="pl-PL" sz="2800" b="1" dirty="0"/>
              <a:t>III część – </a:t>
            </a:r>
            <a:r>
              <a:rPr lang="pl-PL" altLang="pl-PL" sz="2800" dirty="0"/>
              <a:t>Sieci dla samorządowców </a:t>
            </a:r>
          </a:p>
        </p:txBody>
      </p:sp>
    </p:spTree>
    <p:extLst>
      <p:ext uri="{BB962C8B-B14F-4D97-AF65-F5344CB8AC3E}">
        <p14:creationId xmlns:p14="http://schemas.microsoft.com/office/powerpoint/2010/main" val="207626966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Potrzeby samorządowców – 10 min</a:t>
            </a:r>
          </a:p>
        </p:txBody>
      </p:sp>
      <p:sp>
        <p:nvSpPr>
          <p:cNvPr id="3" name="Symbol zastępczy zawartości 2"/>
          <p:cNvSpPr>
            <a:spLocks noGrp="1"/>
          </p:cNvSpPr>
          <p:nvPr>
            <p:ph idx="1"/>
          </p:nvPr>
        </p:nvSpPr>
        <p:spPr>
          <a:xfrm>
            <a:off x="1331640" y="2348880"/>
            <a:ext cx="7272808" cy="3600400"/>
          </a:xfrm>
        </p:spPr>
        <p:txBody>
          <a:bodyPr/>
          <a:lstStyle/>
          <a:p>
            <a:endParaRPr lang="pl-PL" dirty="0"/>
          </a:p>
          <a:p>
            <a:endParaRPr lang="pl-PL" dirty="0"/>
          </a:p>
          <a:p>
            <a:pPr algn="ctr"/>
            <a:r>
              <a:rPr lang="pl-PL" dirty="0"/>
              <a:t>Jakie są potrzeby rozwojowe samorządowców?</a:t>
            </a:r>
          </a:p>
          <a:p>
            <a:pPr algn="ctr"/>
            <a:endParaRPr lang="pl-PL" dirty="0"/>
          </a:p>
          <a:p>
            <a:pPr algn="ctr"/>
            <a:r>
              <a:rPr lang="pl-PL" sz="1600" dirty="0"/>
              <a:t>Zebranie potrzeb  do sieci tematycznych w ramach projektu </a:t>
            </a:r>
          </a:p>
          <a:p>
            <a:endParaRPr lang="pl-PL" dirty="0"/>
          </a:p>
          <a:p>
            <a:endParaRPr lang="pl-PL" dirty="0"/>
          </a:p>
        </p:txBody>
      </p:sp>
    </p:spTree>
    <p:extLst>
      <p:ext uri="{BB962C8B-B14F-4D97-AF65-F5344CB8AC3E}">
        <p14:creationId xmlns:p14="http://schemas.microsoft.com/office/powerpoint/2010/main" val="163110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endParaRPr lang="pl-PL" dirty="0"/>
          </a:p>
          <a:p>
            <a:r>
              <a:rPr lang="pl-PL" b="1" dirty="0"/>
              <a:t>Część IV Platforma jako narzędzie do realizacji sieci współpracy </a:t>
            </a:r>
          </a:p>
        </p:txBody>
      </p:sp>
    </p:spTree>
    <p:extLst>
      <p:ext uri="{BB962C8B-B14F-4D97-AF65-F5344CB8AC3E}">
        <p14:creationId xmlns:p14="http://schemas.microsoft.com/office/powerpoint/2010/main" val="48175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05A80D-AE3D-4760-A1BD-353294D46E66}"/>
              </a:ext>
            </a:extLst>
          </p:cNvPr>
          <p:cNvSpPr>
            <a:spLocks noGrp="1"/>
          </p:cNvSpPr>
          <p:nvPr>
            <p:ph type="title"/>
          </p:nvPr>
        </p:nvSpPr>
        <p:spPr/>
        <p:txBody>
          <a:bodyPr/>
          <a:lstStyle/>
          <a:p>
            <a:r>
              <a:rPr lang="pl-PL" sz="1800" b="1" u="sng" dirty="0">
                <a:hlinkClick r:id="rId2"/>
              </a:rPr>
              <a:t>Prezentacja platformy</a:t>
            </a:r>
            <a:br>
              <a:rPr lang="pl-PL" dirty="0">
                <a:hlinkClick r:id="rId2"/>
              </a:rPr>
            </a:br>
            <a:r>
              <a:rPr lang="pl-PL" dirty="0">
                <a:hlinkClick r:id="rId2"/>
              </a:rPr>
              <a:t>https://www.doskonaleniewsieci.pl/</a:t>
            </a:r>
            <a:r>
              <a:rPr lang="pl-PL" dirty="0"/>
              <a:t> </a:t>
            </a:r>
          </a:p>
        </p:txBody>
      </p:sp>
      <p:pic>
        <p:nvPicPr>
          <p:cNvPr id="4" name="Symbol zastępczy zawartości 3">
            <a:extLst>
              <a:ext uri="{FF2B5EF4-FFF2-40B4-BE49-F238E27FC236}">
                <a16:creationId xmlns:a16="http://schemas.microsoft.com/office/drawing/2014/main" id="{FDF9E071-7862-42CF-8513-E4A60E8A7059}"/>
              </a:ext>
            </a:extLst>
          </p:cNvPr>
          <p:cNvPicPr>
            <a:picLocks noGrp="1" noChangeAspect="1"/>
          </p:cNvPicPr>
          <p:nvPr>
            <p:ph idx="1"/>
          </p:nvPr>
        </p:nvPicPr>
        <p:blipFill>
          <a:blip r:embed="rId3"/>
          <a:stretch>
            <a:fillRect/>
          </a:stretch>
        </p:blipFill>
        <p:spPr>
          <a:xfrm>
            <a:off x="358775" y="1340768"/>
            <a:ext cx="8785225" cy="4322585"/>
          </a:xfrm>
          <a:prstGeom prst="rect">
            <a:avLst/>
          </a:prstGeom>
        </p:spPr>
      </p:pic>
    </p:spTree>
    <p:extLst>
      <p:ext uri="{BB962C8B-B14F-4D97-AF65-F5344CB8AC3E}">
        <p14:creationId xmlns:p14="http://schemas.microsoft.com/office/powerpoint/2010/main" val="1442439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DD523A-86D5-44C0-8353-D413196D063B}"/>
              </a:ext>
            </a:extLst>
          </p:cNvPr>
          <p:cNvSpPr>
            <a:spLocks noGrp="1"/>
          </p:cNvSpPr>
          <p:nvPr>
            <p:ph idx="1"/>
          </p:nvPr>
        </p:nvSpPr>
        <p:spPr/>
        <p:txBody>
          <a:bodyPr/>
          <a:lstStyle/>
          <a:p>
            <a:pPr marL="0" indent="0">
              <a:buFontTx/>
              <a:buNone/>
              <a:defRPr/>
            </a:pPr>
            <a:r>
              <a:rPr lang="pl-PL" sz="2400" b="1" dirty="0"/>
              <a:t>Praca na platformie</a:t>
            </a:r>
          </a:p>
          <a:p>
            <a:pPr>
              <a:defRPr/>
            </a:pPr>
            <a:r>
              <a:rPr lang="pl-PL" sz="2400" dirty="0"/>
              <a:t>moderowane forum wymiany doświadczeń,</a:t>
            </a:r>
          </a:p>
          <a:p>
            <a:pPr>
              <a:defRPr/>
            </a:pPr>
            <a:endParaRPr lang="pl-PL" sz="2400" dirty="0"/>
          </a:p>
          <a:p>
            <a:pPr>
              <a:defRPr/>
            </a:pPr>
            <a:r>
              <a:rPr lang="pl-PL" sz="2400" dirty="0"/>
              <a:t>moderowane forum dyskusyjne,</a:t>
            </a:r>
          </a:p>
          <a:p>
            <a:pPr>
              <a:defRPr/>
            </a:pPr>
            <a:endParaRPr lang="pl-PL" sz="2400" dirty="0"/>
          </a:p>
          <a:p>
            <a:pPr>
              <a:defRPr/>
            </a:pPr>
            <a:r>
              <a:rPr lang="pl-PL" sz="2400" dirty="0"/>
              <a:t>materiały samokształceniowe, e-learning,</a:t>
            </a:r>
          </a:p>
          <a:p>
            <a:pPr>
              <a:defRPr/>
            </a:pPr>
            <a:endParaRPr lang="pl-PL" sz="2400" dirty="0"/>
          </a:p>
          <a:p>
            <a:pPr>
              <a:defRPr/>
            </a:pPr>
            <a:r>
              <a:rPr lang="pl-PL" sz="2400" dirty="0"/>
              <a:t>upowszechnianie wypracowanych materiałów i pomysłów.</a:t>
            </a:r>
          </a:p>
        </p:txBody>
      </p:sp>
    </p:spTree>
    <p:extLst>
      <p:ext uri="{BB962C8B-B14F-4D97-AF65-F5344CB8AC3E}">
        <p14:creationId xmlns:p14="http://schemas.microsoft.com/office/powerpoint/2010/main" val="1837329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4294967295"/>
          </p:nvPr>
        </p:nvSpPr>
        <p:spPr>
          <a:xfrm>
            <a:off x="611560" y="3717032"/>
            <a:ext cx="6948115" cy="1007368"/>
          </a:xfrm>
        </p:spPr>
        <p:txBody>
          <a:bodyPr/>
          <a:lstStyle/>
          <a:p>
            <a:r>
              <a:rPr lang="pl-PL" b="1" dirty="0">
                <a:solidFill>
                  <a:schemeClr val="bg1"/>
                </a:solidFill>
              </a:rPr>
              <a:t>Dziękuję za uwagę</a:t>
            </a:r>
          </a:p>
        </p:txBody>
      </p:sp>
      <p:sp>
        <p:nvSpPr>
          <p:cNvPr id="2" name="Prostokąt 1">
            <a:extLst>
              <a:ext uri="{FF2B5EF4-FFF2-40B4-BE49-F238E27FC236}">
                <a16:creationId xmlns:a16="http://schemas.microsoft.com/office/drawing/2014/main" id="{D3EF84AA-7A33-40EF-A957-F80D33A1696F}"/>
              </a:ext>
            </a:extLst>
          </p:cNvPr>
          <p:cNvSpPr/>
          <p:nvPr/>
        </p:nvSpPr>
        <p:spPr>
          <a:xfrm>
            <a:off x="4536097" y="4093458"/>
            <a:ext cx="4374232" cy="1261884"/>
          </a:xfrm>
          <a:prstGeom prst="rect">
            <a:avLst/>
          </a:prstGeom>
        </p:spPr>
        <p:txBody>
          <a:bodyPr wrap="square">
            <a:spAutoFit/>
          </a:bodyPr>
          <a:lstStyle/>
          <a:p>
            <a:pPr algn="ctr"/>
            <a:r>
              <a:rPr lang="pl-PL" altLang="pl-PL" sz="2000" b="1" dirty="0">
                <a:solidFill>
                  <a:schemeClr val="bg1"/>
                </a:solidFill>
                <a:latin typeface="Calibri" panose="020F0502020204030204" pitchFamily="34" charset="0"/>
              </a:rPr>
              <a:t> Dorota Tomaszewicz</a:t>
            </a:r>
          </a:p>
          <a:p>
            <a:pPr algn="ctr"/>
            <a:r>
              <a:rPr lang="pl-PL" altLang="pl-PL" sz="2000" dirty="0">
                <a:solidFill>
                  <a:schemeClr val="bg1"/>
                </a:solidFill>
                <a:latin typeface="Calibri" panose="020F0502020204030204" pitchFamily="34" charset="0"/>
              </a:rPr>
              <a:t>Ekspert merytoryczny </a:t>
            </a:r>
          </a:p>
          <a:p>
            <a:pPr algn="ctr"/>
            <a:r>
              <a:rPr lang="pl-PL" altLang="pl-PL" b="1" dirty="0" err="1">
                <a:solidFill>
                  <a:schemeClr val="bg1"/>
                </a:solidFill>
                <a:latin typeface="Calibri" panose="020F0502020204030204" pitchFamily="34" charset="0"/>
              </a:rPr>
              <a:t>Coach</a:t>
            </a:r>
            <a:r>
              <a:rPr lang="pl-PL" altLang="pl-PL" b="1" dirty="0">
                <a:solidFill>
                  <a:schemeClr val="bg1"/>
                </a:solidFill>
                <a:latin typeface="Calibri" panose="020F0502020204030204" pitchFamily="34" charset="0"/>
              </a:rPr>
              <a:t> ICC </a:t>
            </a:r>
            <a:r>
              <a:rPr lang="pl-PL" altLang="pl-PL" b="1" dirty="0">
                <a:solidFill>
                  <a:schemeClr val="bg1"/>
                </a:solidFill>
                <a:latin typeface="Calibri" panose="020F0502020204030204" pitchFamily="34" charset="0"/>
                <a:sym typeface="Wingdings" panose="05000000000000000000" pitchFamily="2" charset="2"/>
              </a:rPr>
              <a:t> </a:t>
            </a:r>
            <a:r>
              <a:rPr lang="pl-PL" altLang="pl-PL" b="1" dirty="0">
                <a:solidFill>
                  <a:schemeClr val="bg1"/>
                </a:solidFill>
                <a:latin typeface="Calibri" panose="020F0502020204030204" pitchFamily="34" charset="0"/>
              </a:rPr>
              <a:t> trener  </a:t>
            </a:r>
            <a:r>
              <a:rPr lang="pl-PL" altLang="pl-PL" b="1" dirty="0">
                <a:solidFill>
                  <a:schemeClr val="bg1"/>
                </a:solidFill>
                <a:latin typeface="Calibri" panose="020F0502020204030204" pitchFamily="34" charset="0"/>
                <a:sym typeface="Wingdings" panose="05000000000000000000" pitchFamily="2" charset="2"/>
              </a:rPr>
              <a:t></a:t>
            </a:r>
            <a:r>
              <a:rPr lang="pl-PL" altLang="pl-PL" b="1" dirty="0">
                <a:solidFill>
                  <a:schemeClr val="bg1"/>
                </a:solidFill>
                <a:latin typeface="Calibri" panose="020F0502020204030204" pitchFamily="34" charset="0"/>
              </a:rPr>
              <a:t> asesor AC/DC </a:t>
            </a:r>
            <a:r>
              <a:rPr lang="pl-PL" altLang="pl-PL" b="1" dirty="0">
                <a:solidFill>
                  <a:schemeClr val="bg1"/>
                </a:solidFill>
                <a:latin typeface="Calibri" panose="020F0502020204030204" pitchFamily="34" charset="0"/>
                <a:sym typeface="Wingdings" panose="05000000000000000000" pitchFamily="2" charset="2"/>
              </a:rPr>
              <a:t> ekspert ORE</a:t>
            </a:r>
            <a:r>
              <a:rPr lang="pl-PL" altLang="pl-PL" b="1" dirty="0">
                <a:solidFill>
                  <a:schemeClr val="bg1"/>
                </a:solidFill>
                <a:latin typeface="Calibri" panose="020F0502020204030204" pitchFamily="34" charset="0"/>
              </a:rPr>
              <a:t> </a:t>
            </a:r>
          </a:p>
        </p:txBody>
      </p:sp>
      <p:pic>
        <p:nvPicPr>
          <p:cNvPr id="5" name="Obraz 2">
            <a:extLst>
              <a:ext uri="{FF2B5EF4-FFF2-40B4-BE49-F238E27FC236}">
                <a16:creationId xmlns:a16="http://schemas.microsoft.com/office/drawing/2014/main" id="{92B224BE-0B98-4C38-ADCD-0E67E9B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14" y="1447353"/>
            <a:ext cx="27193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0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noChangeArrowheads="1"/>
          </p:cNvSpPr>
          <p:nvPr>
            <p:ph type="title"/>
          </p:nvPr>
        </p:nvSpPr>
        <p:spPr/>
        <p:txBody>
          <a:bodyPr/>
          <a:lstStyle/>
          <a:p>
            <a:pPr algn="l"/>
            <a:r>
              <a:rPr lang="pl-PL" altLang="pl-PL" b="1"/>
              <a:t>Cel ogólny: </a:t>
            </a:r>
            <a:endParaRPr lang="pl-PL" altLang="pl-PL"/>
          </a:p>
        </p:txBody>
      </p:sp>
      <p:sp>
        <p:nvSpPr>
          <p:cNvPr id="4099" name="Symbol zastępczy zawartości 2"/>
          <p:cNvSpPr>
            <a:spLocks noGrp="1" noChangeArrowheads="1"/>
          </p:cNvSpPr>
          <p:nvPr>
            <p:ph idx="1"/>
          </p:nvPr>
        </p:nvSpPr>
        <p:spPr/>
        <p:txBody>
          <a:bodyPr/>
          <a:lstStyle/>
          <a:p>
            <a:pPr marL="0" indent="0">
              <a:buFontTx/>
              <a:buNone/>
            </a:pPr>
            <a:endParaRPr lang="pl-PL" altLang="pl-PL" sz="2400" dirty="0"/>
          </a:p>
          <a:p>
            <a:pPr marL="342900" indent="-342900">
              <a:buFont typeface="Wingdings" panose="05000000000000000000" pitchFamily="2" charset="2"/>
              <a:buChar char="§"/>
            </a:pPr>
            <a:r>
              <a:rPr lang="pl-PL" altLang="pl-PL" sz="2400" dirty="0"/>
              <a:t>Poznanie założeń funkcjonowania sieci współpracy                                         i  samokształcenia. </a:t>
            </a:r>
          </a:p>
          <a:p>
            <a:pPr marL="342900" indent="-342900">
              <a:buFont typeface="Wingdings" panose="05000000000000000000" pitchFamily="2" charset="2"/>
              <a:buChar char="§"/>
            </a:pPr>
            <a:r>
              <a:rPr lang="pl-PL" altLang="pl-PL" sz="2400" dirty="0"/>
              <a:t>Zapoznanie uczestników szkolenia  z funkcjonalnościami  platformy stanowiącej uzupełninie funkcjonowania sieci współpracy i samokształcenia. </a:t>
            </a:r>
          </a:p>
          <a:p>
            <a:pPr marL="0" indent="0">
              <a:buFontTx/>
              <a:buNone/>
            </a:pPr>
            <a:endParaRPr lang="pl-PL" altLang="pl-PL" sz="2400" dirty="0"/>
          </a:p>
        </p:txBody>
      </p:sp>
    </p:spTree>
    <p:extLst>
      <p:ext uri="{BB962C8B-B14F-4D97-AF65-F5344CB8AC3E}">
        <p14:creationId xmlns:p14="http://schemas.microsoft.com/office/powerpoint/2010/main" val="394264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noChangeArrowheads="1"/>
          </p:cNvSpPr>
          <p:nvPr>
            <p:ph type="title"/>
          </p:nvPr>
        </p:nvSpPr>
        <p:spPr>
          <a:xfrm>
            <a:off x="395288" y="692150"/>
            <a:ext cx="8229600" cy="1143000"/>
          </a:xfrm>
        </p:spPr>
        <p:txBody>
          <a:bodyPr/>
          <a:lstStyle/>
          <a:p>
            <a:pPr algn="l"/>
            <a:r>
              <a:rPr lang="pl-PL" altLang="pl-PL" sz="2800" b="1"/>
              <a:t>Cele szczegółowe</a:t>
            </a:r>
            <a:r>
              <a:rPr lang="pl-PL" altLang="pl-PL" sz="2800"/>
              <a:t>:</a:t>
            </a:r>
            <a:br>
              <a:rPr lang="pl-PL" altLang="pl-PL" sz="2800"/>
            </a:br>
            <a:endParaRPr lang="pl-PL" altLang="pl-PL" sz="2800"/>
          </a:p>
        </p:txBody>
      </p:sp>
      <p:sp>
        <p:nvSpPr>
          <p:cNvPr id="4099" name="Symbol zastępczy zawartości 2">
            <a:extLst>
              <a:ext uri="{FF2B5EF4-FFF2-40B4-BE49-F238E27FC236}">
                <a16:creationId xmlns:a16="http://schemas.microsoft.com/office/drawing/2014/main" id="{7F25FDE1-FC1D-4623-BC66-91622DA327D3}"/>
              </a:ext>
            </a:extLst>
          </p:cNvPr>
          <p:cNvSpPr>
            <a:spLocks noGrp="1"/>
          </p:cNvSpPr>
          <p:nvPr>
            <p:ph idx="1"/>
          </p:nvPr>
        </p:nvSpPr>
        <p:spPr/>
        <p:txBody>
          <a:bodyPr/>
          <a:lstStyle/>
          <a:p>
            <a:pPr marL="0" indent="0">
              <a:buFontTx/>
              <a:buNone/>
              <a:defRPr/>
            </a:pPr>
            <a:r>
              <a:rPr lang="pl-PL" altLang="pl-PL" sz="2000" dirty="0"/>
              <a:t>Uczestnik szkolenia:</a:t>
            </a:r>
          </a:p>
          <a:p>
            <a:pPr marL="342900" indent="-342900">
              <a:buFont typeface="Wingdings" panose="05000000000000000000" pitchFamily="2" charset="2"/>
              <a:buChar char="Ø"/>
              <a:defRPr/>
            </a:pPr>
            <a:r>
              <a:rPr lang="pl-PL" altLang="pl-PL" sz="2000" dirty="0"/>
              <a:t>wymienia zasady tworzenia sieci współpracy i samokształcenia,</a:t>
            </a:r>
          </a:p>
          <a:p>
            <a:pPr marL="342900" indent="-342900">
              <a:buFont typeface="Wingdings" panose="05000000000000000000" pitchFamily="2" charset="2"/>
              <a:buChar char="Ø"/>
              <a:defRPr/>
            </a:pPr>
            <a:r>
              <a:rPr lang="pl-PL" altLang="pl-PL" sz="2000" dirty="0"/>
              <a:t>podaje przykłady funkcjonujących sieci współpracy i samokształcenia, np. dyrektorów, nauczycieli, przedstawicieli samorządów,</a:t>
            </a:r>
          </a:p>
          <a:p>
            <a:pPr marL="342900" indent="-342900">
              <a:buFont typeface="Wingdings" panose="05000000000000000000" pitchFamily="2" charset="2"/>
              <a:buChar char="Ø"/>
              <a:defRPr/>
            </a:pPr>
            <a:r>
              <a:rPr lang="pl-PL" altLang="pl-PL" sz="2000" dirty="0"/>
              <a:t>rozumie, że sieci współpracy i samokształcenia są uzupełnieniem procesowego wspomagania szkół, </a:t>
            </a:r>
          </a:p>
          <a:p>
            <a:pPr marL="342900" indent="-342900">
              <a:buFont typeface="Wingdings" panose="05000000000000000000" pitchFamily="2" charset="2"/>
              <a:buChar char="Ø"/>
              <a:defRPr/>
            </a:pPr>
            <a:r>
              <a:rPr lang="pl-PL" altLang="pl-PL" sz="2000" dirty="0"/>
              <a:t>wskazuje rolę i zadania koordynatora sieci,</a:t>
            </a:r>
          </a:p>
          <a:p>
            <a:pPr marL="342900" indent="-342900">
              <a:buFont typeface="Wingdings" panose="05000000000000000000" pitchFamily="2" charset="2"/>
              <a:buChar char="Ø"/>
              <a:defRPr/>
            </a:pPr>
            <a:r>
              <a:rPr lang="pl-PL" altLang="pl-PL" sz="2000" dirty="0"/>
              <a:t>określa kryteria sukcesu w pracy sieci,</a:t>
            </a:r>
          </a:p>
          <a:p>
            <a:pPr marL="342900" indent="-342900">
              <a:buFont typeface="Wingdings" panose="05000000000000000000" pitchFamily="2" charset="2"/>
              <a:buChar char="Ø"/>
              <a:defRPr/>
            </a:pPr>
            <a:r>
              <a:rPr lang="pl-PL" altLang="pl-PL" sz="2000" dirty="0"/>
              <a:t>inicjuje rozwiązania dotyczące tworzenia sieci współpracy i samokształcenia samorządowców.</a:t>
            </a:r>
          </a:p>
        </p:txBody>
      </p:sp>
    </p:spTree>
    <p:extLst>
      <p:ext uri="{BB962C8B-B14F-4D97-AF65-F5344CB8AC3E}">
        <p14:creationId xmlns:p14="http://schemas.microsoft.com/office/powerpoint/2010/main" val="387436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836712"/>
            <a:ext cx="7128792" cy="792088"/>
          </a:xfrm>
        </p:spPr>
        <p:txBody>
          <a:bodyPr/>
          <a:lstStyle/>
          <a:p>
            <a:r>
              <a:rPr lang="pl-PL" sz="2400" b="1" dirty="0"/>
              <a:t>Ćwiczenie na start „6 kroków odchylenia wg Stanleya </a:t>
            </a:r>
            <a:r>
              <a:rPr lang="pl-PL" sz="2400" b="1" dirty="0" err="1"/>
              <a:t>Millgrama</a:t>
            </a:r>
            <a:r>
              <a:rPr lang="pl-PL" sz="2400" b="1" dirty="0"/>
              <a:t>”</a:t>
            </a:r>
            <a:br>
              <a:rPr lang="pl-PL" sz="2400" b="1" dirty="0"/>
            </a:br>
            <a:endParaRPr lang="pl-PL" sz="2400" b="1" dirty="0"/>
          </a:p>
        </p:txBody>
      </p:sp>
      <p:sp>
        <p:nvSpPr>
          <p:cNvPr id="3" name="Symbol zastępczy zawartości 2"/>
          <p:cNvSpPr>
            <a:spLocks noGrp="1"/>
          </p:cNvSpPr>
          <p:nvPr>
            <p:ph idx="1"/>
          </p:nvPr>
        </p:nvSpPr>
        <p:spPr>
          <a:xfrm>
            <a:off x="359279" y="1844824"/>
            <a:ext cx="8784654" cy="3888432"/>
          </a:xfrm>
        </p:spPr>
        <p:txBody>
          <a:bodyPr/>
          <a:lstStyle/>
          <a:p>
            <a:endParaRPr lang="pl-PL" dirty="0"/>
          </a:p>
          <a:p>
            <a:endParaRPr lang="pl-PL" dirty="0"/>
          </a:p>
          <a:p>
            <a:endParaRPr lang="pl-PL" dirty="0"/>
          </a:p>
          <a:p>
            <a:endParaRPr lang="pl-PL" dirty="0"/>
          </a:p>
          <a:p>
            <a:r>
              <a:rPr lang="pl-PL" dirty="0">
                <a:solidFill>
                  <a:srgbClr val="4062B3"/>
                </a:solidFill>
              </a:rPr>
              <a:t>Napisz na kartce imię i nazwisko jakiejś żyjącej osoby publicznej – obojętnie z jakiej branży i kraju.  </a:t>
            </a:r>
          </a:p>
          <a:p>
            <a:endParaRPr lang="pl-PL" dirty="0"/>
          </a:p>
        </p:txBody>
      </p:sp>
    </p:spTree>
    <p:extLst>
      <p:ext uri="{BB962C8B-B14F-4D97-AF65-F5344CB8AC3E}">
        <p14:creationId xmlns:p14="http://schemas.microsoft.com/office/powerpoint/2010/main" val="88806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noChangeArrowheads="1"/>
          </p:cNvSpPr>
          <p:nvPr>
            <p:ph type="title"/>
          </p:nvPr>
        </p:nvSpPr>
        <p:spPr/>
        <p:txBody>
          <a:bodyPr/>
          <a:lstStyle/>
          <a:p>
            <a:r>
              <a:rPr lang="pl-PL" altLang="pl-PL" sz="2800" b="1"/>
              <a:t>Sieci współpracy i samokształcenia – def. </a:t>
            </a:r>
          </a:p>
        </p:txBody>
      </p:sp>
      <p:sp>
        <p:nvSpPr>
          <p:cNvPr id="6147" name="Symbol zastępczy zawartości 2"/>
          <p:cNvSpPr>
            <a:spLocks noGrp="1" noChangeArrowheads="1"/>
          </p:cNvSpPr>
          <p:nvPr>
            <p:ph idx="1"/>
          </p:nvPr>
        </p:nvSpPr>
        <p:spPr/>
        <p:txBody>
          <a:bodyPr/>
          <a:lstStyle/>
          <a:p>
            <a:pPr marL="0" indent="0">
              <a:buFontTx/>
              <a:buNone/>
            </a:pPr>
            <a:endParaRPr lang="pl-PL" altLang="pl-PL" sz="2000"/>
          </a:p>
          <a:p>
            <a:pPr marL="0" indent="0" algn="just">
              <a:buFontTx/>
              <a:buNone/>
            </a:pPr>
            <a:r>
              <a:rPr lang="pl-PL" altLang="pl-PL" sz="2000" b="1"/>
              <a:t>Sieci współpracy i samokształcenia </a:t>
            </a:r>
            <a:r>
              <a:rPr lang="pl-PL" altLang="pl-PL" sz="2000"/>
              <a:t>to międzyszkolny zespół współpracujących ze sobą nauczycieli lub dyrektorów z </a:t>
            </a:r>
            <a:r>
              <a:rPr lang="pl-PL" altLang="pl-PL" sz="2000" u="sng"/>
              <a:t>różnych</a:t>
            </a:r>
            <a:r>
              <a:rPr lang="pl-PL" altLang="pl-PL" sz="2000"/>
              <a:t> szkół i placówek. </a:t>
            </a:r>
          </a:p>
          <a:p>
            <a:pPr marL="0" indent="0" algn="just">
              <a:buFontTx/>
              <a:buNone/>
            </a:pPr>
            <a:endParaRPr lang="pl-PL" altLang="pl-PL" sz="2000" b="1"/>
          </a:p>
          <a:p>
            <a:pPr marL="0" indent="0" algn="just">
              <a:buFontTx/>
              <a:buNone/>
            </a:pPr>
            <a:r>
              <a:rPr lang="pl-PL" altLang="pl-PL" sz="1800" b="1"/>
              <a:t>Celem</a:t>
            </a:r>
            <a:r>
              <a:rPr lang="pl-PL" altLang="pl-PL" sz="1800"/>
              <a:t> funkcjonowania sieci jest </a:t>
            </a:r>
            <a:r>
              <a:rPr lang="pl-PL" altLang="pl-PL" sz="1800" u="sng"/>
              <a:t>wspólne</a:t>
            </a:r>
            <a:r>
              <a:rPr lang="pl-PL" altLang="pl-PL" sz="1800"/>
              <a:t> rozwiązywanie problemów, </a:t>
            </a:r>
            <a:r>
              <a:rPr lang="pl-PL" altLang="pl-PL" sz="1800" u="sng"/>
              <a:t>dzielenie się</a:t>
            </a:r>
            <a:r>
              <a:rPr lang="pl-PL" altLang="pl-PL" sz="1800"/>
              <a:t> pomysłami, spostrzeżeniami i propozycjami – zarówno za pośrednictwem platformy internetowej, traktowanej jako forum wymiany doświadczeń, jak i spotkań osobistych. </a:t>
            </a:r>
          </a:p>
          <a:p>
            <a:pPr marL="0" indent="0" algn="just">
              <a:buFontTx/>
              <a:buNone/>
            </a:pPr>
            <a:r>
              <a:rPr lang="pl-PL" altLang="pl-PL" sz="1800"/>
              <a:t>Członkowie sieci korzystają z własnej wiedzy, ale mogą również sięgać po pomoc zewnętrznych </a:t>
            </a:r>
            <a:r>
              <a:rPr lang="pl-PL" altLang="pl-PL" sz="1800" b="1"/>
              <a:t>ekspertów</a:t>
            </a:r>
            <a:r>
              <a:rPr lang="pl-PL" altLang="pl-PL" sz="1800"/>
              <a:t>. Pracują pod kierunkiem </a:t>
            </a:r>
            <a:r>
              <a:rPr lang="pl-PL" altLang="pl-PL" sz="1800" b="1"/>
              <a:t>koordynatora </a:t>
            </a:r>
            <a:r>
              <a:rPr lang="pl-PL" altLang="pl-PL" sz="1800"/>
              <a:t>sieci współpracy i samokształcenia.</a:t>
            </a:r>
          </a:p>
        </p:txBody>
      </p:sp>
    </p:spTree>
    <p:extLst>
      <p:ext uri="{BB962C8B-B14F-4D97-AF65-F5344CB8AC3E}">
        <p14:creationId xmlns:p14="http://schemas.microsoft.com/office/powerpoint/2010/main" val="204722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noChangeArrowheads="1"/>
          </p:cNvSpPr>
          <p:nvPr>
            <p:ph type="title"/>
          </p:nvPr>
        </p:nvSpPr>
        <p:spPr>
          <a:xfrm>
            <a:off x="179512" y="836712"/>
            <a:ext cx="7128792" cy="792088"/>
          </a:xfrm>
        </p:spPr>
        <p:txBody>
          <a:bodyPr/>
          <a:lstStyle/>
          <a:p>
            <a:r>
              <a:rPr lang="pl-PL" altLang="pl-PL" sz="2400" b="1" dirty="0"/>
              <a:t>Międzyszkolne sieci współpracy i samokształcenia</a:t>
            </a:r>
          </a:p>
        </p:txBody>
      </p:sp>
      <p:sp>
        <p:nvSpPr>
          <p:cNvPr id="8195" name="Symbol zastępczy zawartości 2">
            <a:extLst>
              <a:ext uri="{FF2B5EF4-FFF2-40B4-BE49-F238E27FC236}">
                <a16:creationId xmlns:a16="http://schemas.microsoft.com/office/drawing/2014/main" id="{099FC262-DF6A-436E-B0B0-939258853CD2}"/>
              </a:ext>
            </a:extLst>
          </p:cNvPr>
          <p:cNvSpPr>
            <a:spLocks noGrp="1"/>
          </p:cNvSpPr>
          <p:nvPr>
            <p:ph idx="1"/>
          </p:nvPr>
        </p:nvSpPr>
        <p:spPr>
          <a:xfrm>
            <a:off x="539552" y="1772816"/>
            <a:ext cx="8784654" cy="4824536"/>
          </a:xfrm>
        </p:spPr>
        <p:txBody>
          <a:bodyPr/>
          <a:lstStyle/>
          <a:p>
            <a:pPr marL="514350" indent="-514350">
              <a:buFontTx/>
              <a:buAutoNum type="arabicPeriod"/>
              <a:defRPr/>
            </a:pPr>
            <a:r>
              <a:rPr lang="pl-PL" sz="2400" dirty="0"/>
              <a:t>Element doskonalenia nauczycieli i dyrektorów</a:t>
            </a:r>
          </a:p>
          <a:p>
            <a:pPr marL="514350" indent="-514350">
              <a:buFontTx/>
              <a:buAutoNum type="arabicPeriod"/>
              <a:defRPr/>
            </a:pPr>
            <a:r>
              <a:rPr lang="pl-PL" sz="2400" dirty="0"/>
              <a:t>Sieć umożliwia:</a:t>
            </a:r>
          </a:p>
          <a:p>
            <a:pPr>
              <a:defRPr/>
            </a:pPr>
            <a:r>
              <a:rPr lang="pl-PL" sz="2400" dirty="0"/>
              <a:t>kontakty, </a:t>
            </a:r>
          </a:p>
          <a:p>
            <a:pPr>
              <a:defRPr/>
            </a:pPr>
            <a:r>
              <a:rPr lang="pl-PL" sz="2400" dirty="0"/>
              <a:t>wymianę doświadczeń, </a:t>
            </a:r>
          </a:p>
          <a:p>
            <a:pPr>
              <a:defRPr/>
            </a:pPr>
            <a:r>
              <a:rPr lang="pl-PL" sz="2400" dirty="0"/>
              <a:t>dostęp do informacji,</a:t>
            </a:r>
          </a:p>
          <a:p>
            <a:pPr>
              <a:defRPr/>
            </a:pPr>
            <a:r>
              <a:rPr lang="pl-PL" sz="2400" dirty="0"/>
              <a:t>współpracę i współdziałanie,</a:t>
            </a:r>
          </a:p>
          <a:p>
            <a:pPr>
              <a:defRPr/>
            </a:pPr>
            <a:r>
              <a:rPr lang="pl-PL" altLang="pl-PL" sz="2400" dirty="0"/>
              <a:t>integrację lokalnego środowiska,</a:t>
            </a:r>
          </a:p>
          <a:p>
            <a:pPr>
              <a:defRPr/>
            </a:pPr>
            <a:r>
              <a:rPr lang="pl-PL" altLang="pl-PL" sz="2400" dirty="0"/>
              <a:t>…………………………………….. </a:t>
            </a:r>
          </a:p>
        </p:txBody>
      </p:sp>
    </p:spTree>
    <p:extLst>
      <p:ext uri="{BB962C8B-B14F-4D97-AF65-F5344CB8AC3E}">
        <p14:creationId xmlns:p14="http://schemas.microsoft.com/office/powerpoint/2010/main" val="116700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noChangeArrowheads="1"/>
          </p:cNvSpPr>
          <p:nvPr>
            <p:ph type="title"/>
          </p:nvPr>
        </p:nvSpPr>
        <p:spPr>
          <a:xfrm>
            <a:off x="201616" y="1052736"/>
            <a:ext cx="7128792" cy="792088"/>
          </a:xfrm>
        </p:spPr>
        <p:txBody>
          <a:bodyPr/>
          <a:lstStyle/>
          <a:p>
            <a:r>
              <a:rPr lang="pl-PL" altLang="pl-PL" sz="2400" b="1" dirty="0"/>
              <a:t>Dzięki wprowadzeniu sieci możliwe jest:</a:t>
            </a:r>
          </a:p>
        </p:txBody>
      </p:sp>
      <p:sp>
        <p:nvSpPr>
          <p:cNvPr id="10243" name="Symbol zastępczy zawartości 2">
            <a:extLst>
              <a:ext uri="{FF2B5EF4-FFF2-40B4-BE49-F238E27FC236}">
                <a16:creationId xmlns:a16="http://schemas.microsoft.com/office/drawing/2014/main" id="{628FFB7B-DD06-46BA-B48D-040FB7A9B8AC}"/>
              </a:ext>
            </a:extLst>
          </p:cNvPr>
          <p:cNvSpPr>
            <a:spLocks noGrp="1"/>
          </p:cNvSpPr>
          <p:nvPr>
            <p:ph idx="1"/>
          </p:nvPr>
        </p:nvSpPr>
        <p:spPr>
          <a:xfrm>
            <a:off x="201616" y="2033464"/>
            <a:ext cx="8784654" cy="4824536"/>
          </a:xfrm>
        </p:spPr>
        <p:txBody>
          <a:bodyPr/>
          <a:lstStyle/>
          <a:p>
            <a:pPr marL="342900" indent="-342900">
              <a:buFont typeface="Wingdings" panose="05000000000000000000" pitchFamily="2" charset="2"/>
              <a:buChar char="Ø"/>
              <a:defRPr/>
            </a:pPr>
            <a:r>
              <a:rPr lang="pl-PL" sz="2400" dirty="0"/>
              <a:t>upowszechnienie organizacji życia społecznego,</a:t>
            </a:r>
          </a:p>
          <a:p>
            <a:pPr marL="342900" indent="-342900">
              <a:buFont typeface="Wingdings" panose="05000000000000000000" pitchFamily="2" charset="2"/>
              <a:buChar char="Ø"/>
              <a:defRPr/>
            </a:pPr>
            <a:r>
              <a:rPr lang="pl-PL" sz="2400" dirty="0"/>
              <a:t>promowanie współpracy, dzięki której powstaje synergia wynikająca z działania zespołowego, </a:t>
            </a:r>
          </a:p>
          <a:p>
            <a:pPr marL="342900" indent="-342900">
              <a:buFont typeface="Wingdings" panose="05000000000000000000" pitchFamily="2" charset="2"/>
              <a:buChar char="Ø"/>
              <a:defRPr/>
            </a:pPr>
            <a:r>
              <a:rPr lang="pl-PL" sz="2400" dirty="0"/>
              <a:t>umożliwienie zespołowego uczenia się nauczycieli poprzez samokształcenie, tzn. uczenie się z innymi i od innych.</a:t>
            </a:r>
          </a:p>
          <a:p>
            <a:pPr marL="0" indent="0" algn="r">
              <a:buFontTx/>
              <a:buNone/>
              <a:defRPr/>
            </a:pPr>
            <a:r>
              <a:rPr lang="pl-PL" sz="1400" dirty="0"/>
              <a:t>          </a:t>
            </a:r>
          </a:p>
          <a:p>
            <a:pPr marL="0" indent="0" algn="r">
              <a:buFontTx/>
              <a:buNone/>
              <a:defRPr/>
            </a:pPr>
            <a:endParaRPr lang="pl-PL" sz="1400" dirty="0"/>
          </a:p>
          <a:p>
            <a:pPr marL="0" indent="0" algn="r">
              <a:buFontTx/>
              <a:buNone/>
              <a:defRPr/>
            </a:pPr>
            <a:endParaRPr lang="pl-PL" sz="1400" dirty="0"/>
          </a:p>
          <a:p>
            <a:pPr marL="0" indent="0" algn="r">
              <a:buFontTx/>
              <a:buNone/>
              <a:defRPr/>
            </a:pPr>
            <a:r>
              <a:rPr lang="pl-PL" sz="1400" dirty="0"/>
              <a:t>   red. Elsner D. </a:t>
            </a:r>
            <a:r>
              <a:rPr lang="pl-PL" sz="1400" i="1" dirty="0"/>
              <a:t>Sieci współpracy i samokształcenia. Teoria i praktyka</a:t>
            </a:r>
            <a:r>
              <a:rPr lang="pl-PL" sz="1400" dirty="0"/>
              <a:t>, ABC a Wolters Kluwer business, Warszawa 2013.</a:t>
            </a:r>
          </a:p>
          <a:p>
            <a:pPr marL="514350" indent="-514350">
              <a:buFontTx/>
              <a:buAutoNum type="arabicPeriod"/>
              <a:defRPr/>
            </a:pPr>
            <a:endParaRPr lang="pl-PL" altLang="pl-PL" sz="2400" dirty="0"/>
          </a:p>
        </p:txBody>
      </p:sp>
    </p:spTree>
    <p:extLst>
      <p:ext uri="{BB962C8B-B14F-4D97-AF65-F5344CB8AC3E}">
        <p14:creationId xmlns:p14="http://schemas.microsoft.com/office/powerpoint/2010/main" val="2543347928"/>
      </p:ext>
    </p:extLst>
  </p:cSld>
  <p:clrMapOvr>
    <a:masterClrMapping/>
  </p:clrMapOvr>
</p:sld>
</file>

<file path=ppt/theme/theme1.xml><?xml version="1.0" encoding="utf-8"?>
<a:theme xmlns:a="http://schemas.openxmlformats.org/drawingml/2006/main" name="szablon Radom">
  <a:themeElements>
    <a:clrScheme name="VULCAN js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4177C7"/>
      </a:hlink>
      <a:folHlink>
        <a:srgbClr val="6B81B1"/>
      </a:folHlink>
    </a:clrScheme>
    <a:fontScheme name="Projekt domyślny">
      <a:majorFont>
        <a:latin typeface="Tahoma"/>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142C62"/>
        </a:dk2>
        <a:lt2>
          <a:srgbClr val="CED9E0"/>
        </a:lt2>
        <a:accent1>
          <a:srgbClr val="4F87C5"/>
        </a:accent1>
        <a:accent2>
          <a:srgbClr val="C33D50"/>
        </a:accent2>
        <a:accent3>
          <a:srgbClr val="FFFFFF"/>
        </a:accent3>
        <a:accent4>
          <a:srgbClr val="000000"/>
        </a:accent4>
        <a:accent5>
          <a:srgbClr val="B2C3DF"/>
        </a:accent5>
        <a:accent6>
          <a:srgbClr val="B03648"/>
        </a:accent6>
        <a:hlink>
          <a:srgbClr val="94B03A"/>
        </a:hlink>
        <a:folHlink>
          <a:srgbClr val="E9A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ja MEN malop v2" id="{840BFF2F-7F9F-49B9-B0B9-5A22A350C8F6}" vid="{AACF6A8D-6FCA-4DE7-B958-7C2F337E20D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MEN malop v2 — kopia</Template>
  <TotalTime>203</TotalTime>
  <Words>2033</Words>
  <Application>Microsoft Office PowerPoint</Application>
  <PresentationFormat>Pokaz na ekranie (4:3)</PresentationFormat>
  <Paragraphs>269</Paragraphs>
  <Slides>39</Slides>
  <Notes>23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39</vt:i4>
      </vt:variant>
    </vt:vector>
  </HeadingPairs>
  <TitlesOfParts>
    <vt:vector size="44" baseType="lpstr">
      <vt:lpstr>Arial</vt:lpstr>
      <vt:lpstr>Calibri</vt:lpstr>
      <vt:lpstr>Tahoma</vt:lpstr>
      <vt:lpstr>Wingdings</vt:lpstr>
      <vt:lpstr>szablon Radom</vt:lpstr>
      <vt:lpstr>Projekt realizowany pod nadzorem Ministerstwa Edukacji Narodowej    VULCAN kompetencji  w MAŁOPOLSKICH SAMORZĄDACH</vt:lpstr>
      <vt:lpstr>Budowanie gminnych sieci współpracy  i samokształcenia  jako elementu wspomagania szkół/placówek   Moduł III                                 Autor: Dorota Tomaszewicz/ Anna Pawełas    Opracowała: Aleksandra Kuźniak    </vt:lpstr>
      <vt:lpstr>Plan </vt:lpstr>
      <vt:lpstr>Cel ogólny: </vt:lpstr>
      <vt:lpstr>Cele szczegółowe: </vt:lpstr>
      <vt:lpstr>Ćwiczenie na start „6 kroków odchylenia wg Stanleya Millgrama” </vt:lpstr>
      <vt:lpstr>Sieci współpracy i samokształcenia – def. </vt:lpstr>
      <vt:lpstr>Międzyszkolne sieci współpracy i samokształcenia</vt:lpstr>
      <vt:lpstr>Dzięki wprowadzeniu sieci możliwe jest:</vt:lpstr>
      <vt:lpstr>Rola jednostek samorządu terytorialnego w procesie wspomagania szkół.</vt:lpstr>
      <vt:lpstr>Sieci a perspektywa biorących w niej udział: KTO MA TWORZYĆ SIECI? </vt:lpstr>
      <vt:lpstr>Uczestnicząc w pracach sieci współpracy, należy pamiętać, że: </vt:lpstr>
      <vt:lpstr>CO DECYDUJE O JAKOŚCI PRACY W SIECI?</vt:lpstr>
      <vt:lpstr>Tematy, które spotkały się ze szczególnym zainteresowaniem uczestników sieci </vt:lpstr>
      <vt:lpstr>Sposób organizowania sieci </vt:lpstr>
      <vt:lpstr>Sposób organizowania sieci </vt:lpstr>
      <vt:lpstr>Sposób organizowania sieci </vt:lpstr>
      <vt:lpstr>Sposób organizowania sieci </vt:lpstr>
      <vt:lpstr>Działania w sieci tematycznej</vt:lpstr>
      <vt:lpstr>Działania w sieci tematycznej</vt:lpstr>
      <vt:lpstr>ROLA I ZADANIA KOORDYNATORA SIECI WSPÓŁPRACY I SAMOKSZTAŁCENIA</vt:lpstr>
      <vt:lpstr>ROLA I ZADANIA KOORDYNATORA SIECI WSPÓŁPRACY I SAMOKSZTAŁCENIA</vt:lpstr>
      <vt:lpstr>Dyskusja ukierunkowana na wzajemną współpracę – 15 min. </vt:lpstr>
      <vt:lpstr>Czynniki wpływające na wyjściową motywację uczestników sieci</vt:lpstr>
      <vt:lpstr>Warunki wpływające na wejściową motywację uczestników sieci - WNIOSKI</vt:lpstr>
      <vt:lpstr>Jak zachęcić nauczycieli do pracy w sieci współpracy i samorozwoju? Ćwiczenie nr 3</vt:lpstr>
      <vt:lpstr>Kryteria doboru uczestników do pracy w sieciach (z perspektywy organu prowadzącego)</vt:lpstr>
      <vt:lpstr>Prezentacja programu PowerPoint</vt:lpstr>
      <vt:lpstr>Tworzenie rocznego planu pracy sieci</vt:lpstr>
      <vt:lpstr>PRZYKŁADY SIECI WSPÓŁPRACY I SAMOKSZTAŁCENIA   </vt:lpstr>
      <vt:lpstr>Modele tworzenia sieci współpracy na terenie danej jednostki samorządu terytorialnego</vt:lpstr>
      <vt:lpstr>Przykładowe sieci współpracy:</vt:lpstr>
      <vt:lpstr>Wnioski:</vt:lpstr>
      <vt:lpstr>Prezentacja programu PowerPoint</vt:lpstr>
      <vt:lpstr>Potrzeby samorządowców – 10 min</vt:lpstr>
      <vt:lpstr>Prezentacja programu PowerPoint</vt:lpstr>
      <vt:lpstr>Prezentacja platformy https://www.doskonaleniewsieci.pl/ </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 Tomaszewicz</dc:creator>
  <cp:lastModifiedBy>Dorota Tomaszewicz</cp:lastModifiedBy>
  <cp:revision>30</cp:revision>
  <dcterms:created xsi:type="dcterms:W3CDTF">2018-03-23T15:39:02Z</dcterms:created>
  <dcterms:modified xsi:type="dcterms:W3CDTF">2018-06-01T12:28:33Z</dcterms:modified>
</cp:coreProperties>
</file>